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60" r:id="rId4"/>
    <p:sldId id="261" r:id="rId5"/>
    <p:sldId id="305" r:id="rId6"/>
    <p:sldId id="306" r:id="rId7"/>
    <p:sldId id="317" r:id="rId8"/>
    <p:sldId id="331" r:id="rId9"/>
    <p:sldId id="262" r:id="rId10"/>
    <p:sldId id="327" r:id="rId11"/>
    <p:sldId id="326" r:id="rId12"/>
    <p:sldId id="325" r:id="rId13"/>
    <p:sldId id="328" r:id="rId14"/>
    <p:sldId id="329" r:id="rId15"/>
    <p:sldId id="311" r:id="rId16"/>
    <p:sldId id="308" r:id="rId17"/>
    <p:sldId id="310" r:id="rId18"/>
    <p:sldId id="320" r:id="rId19"/>
    <p:sldId id="322" r:id="rId20"/>
    <p:sldId id="324" r:id="rId21"/>
    <p:sldId id="323" r:id="rId22"/>
    <p:sldId id="321" r:id="rId23"/>
    <p:sldId id="313" r:id="rId24"/>
    <p:sldId id="309" r:id="rId25"/>
    <p:sldId id="315" r:id="rId26"/>
    <p:sldId id="316" r:id="rId27"/>
    <p:sldId id="332" r:id="rId28"/>
    <p:sldId id="264" r:id="rId29"/>
    <p:sldId id="292" r:id="rId30"/>
    <p:sldId id="318" r:id="rId31"/>
    <p:sldId id="319" r:id="rId32"/>
    <p:sldId id="263" r:id="rId33"/>
    <p:sldId id="307" r:id="rId34"/>
  </p:sldIdLst>
  <p:sldSz cx="9906000" cy="6858000" type="A4"/>
  <p:notesSz cx="6858000" cy="9144000"/>
  <p:embeddedFontLst>
    <p:embeddedFont>
      <p:font typeface="THE명품고딕R" panose="02020603020101020101" pitchFamily="18" charset="-127"/>
      <p:regular r:id="rId36"/>
    </p:embeddedFont>
    <p:embeddedFont>
      <p:font typeface="NanumGothic" panose="020D0604000000000000" pitchFamily="50" charset="-127"/>
      <p:regular r:id="rId37"/>
      <p:bold r:id="rId38"/>
    </p:embeddedFont>
    <p:embeddedFont>
      <p:font typeface="Bebas" panose="020B0606020202050201" pitchFamily="34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2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7B1"/>
    <a:srgbClr val="CDD2EE"/>
    <a:srgbClr val="262626"/>
    <a:srgbClr val="757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5449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638" y="90"/>
      </p:cViewPr>
      <p:guideLst>
        <p:guide orient="horz" pos="2160"/>
        <p:guide pos="3120"/>
        <p:guide orient="horz" pos="232"/>
        <p:guide orient="horz" pos="4088"/>
        <p:guide pos="5955"/>
        <p:guide pos="2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8E004-7638-2F4A-A564-668F086FDC9B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5C5EB-9F7A-4B4B-9EB1-EF5B491240F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0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팀 소개</a:t>
            </a:r>
            <a:r>
              <a:rPr lang="en-US" altLang="ko-KR" dirty="0"/>
              <a:t> </a:t>
            </a:r>
            <a:r>
              <a:rPr lang="ko-KR" altLang="en-US" dirty="0"/>
              <a:t>하면서 넘어갈 부분</a:t>
            </a:r>
            <a:endParaRPr lang="en-US" altLang="ko-KR" dirty="0"/>
          </a:p>
          <a:p>
            <a:r>
              <a:rPr lang="ko-KR" altLang="en-US" dirty="0"/>
              <a:t>멘토님 성함이 다 나와도 </a:t>
            </a:r>
            <a:r>
              <a:rPr lang="ko-KR" altLang="en-US" dirty="0" err="1"/>
              <a:t>괜찮은지</a:t>
            </a:r>
            <a:endParaRPr lang="en-US" altLang="ko-KR" dirty="0"/>
          </a:p>
          <a:p>
            <a:r>
              <a:rPr lang="ko-KR" altLang="en-US" dirty="0"/>
              <a:t>회사이름 저렇게만 작성해도 괜찮을지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94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041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3114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35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10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573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왜 </a:t>
            </a:r>
            <a:r>
              <a:rPr lang="en-US" altLang="ko-KR" dirty="0"/>
              <a:t>yolo</a:t>
            </a:r>
            <a:r>
              <a:rPr lang="ko-KR" altLang="en-US" dirty="0"/>
              <a:t>를 사용하게 되었는지에 대해서 설명이 들어가는 부분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Coco dataset</a:t>
            </a:r>
            <a:r>
              <a:rPr lang="ko-KR" altLang="en-US" dirty="0"/>
              <a:t>에서 높은 성능을 보이고 있는 </a:t>
            </a:r>
            <a:r>
              <a:rPr lang="en-US" altLang="ko-KR" dirty="0"/>
              <a:t>yolo </a:t>
            </a:r>
            <a:r>
              <a:rPr lang="ko-KR" altLang="en-US" dirty="0"/>
              <a:t>시리즈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4148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r>
              <a:rPr lang="ko-KR" altLang="en-US" dirty="0"/>
              <a:t>가 무엇인지 간단하게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379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97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2422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502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목차 보여주면서 </a:t>
            </a:r>
            <a:r>
              <a:rPr lang="ko-KR" altLang="en-US" dirty="0" err="1"/>
              <a:t>간트차트도</a:t>
            </a:r>
            <a:r>
              <a:rPr lang="ko-KR" altLang="en-US" dirty="0"/>
              <a:t> 보여주면 좋을 거 같고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간트차트를</a:t>
            </a:r>
            <a:r>
              <a:rPr lang="ko-KR" altLang="en-US" dirty="0"/>
              <a:t> 통해서 프로젝트 전체 기간 및 진행 상황을 한눈에 확인할 수 있기때문에 필수적으로 넣어야 한다고 생각합니다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목차는 다 끝나면 슬라이드 이쁘게 만들고</a:t>
            </a:r>
            <a:endParaRPr lang="en-US" altLang="ko-KR" dirty="0"/>
          </a:p>
          <a:p>
            <a:r>
              <a:rPr lang="ko-KR" altLang="en-US" dirty="0"/>
              <a:t>일단 구상 중인 목차는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  Contents &amp; Gantt Chart (</a:t>
            </a:r>
            <a:r>
              <a:rPr lang="ko-KR" altLang="en-US" dirty="0"/>
              <a:t>목차 </a:t>
            </a:r>
            <a:r>
              <a:rPr lang="en-US" altLang="ko-KR" dirty="0"/>
              <a:t>&amp; </a:t>
            </a:r>
            <a:r>
              <a:rPr lang="ko-KR" altLang="en-US" dirty="0" err="1"/>
              <a:t>간트차트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Abstract (</a:t>
            </a:r>
            <a:r>
              <a:rPr lang="ko-KR" altLang="en-US" dirty="0"/>
              <a:t>개요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Architecture (</a:t>
            </a:r>
            <a:r>
              <a:rPr lang="ko-KR" altLang="en-US" dirty="0"/>
              <a:t>아키텍처 </a:t>
            </a:r>
            <a:r>
              <a:rPr lang="en-US" altLang="ko-KR" dirty="0"/>
              <a:t>/ </a:t>
            </a:r>
            <a:r>
              <a:rPr lang="ko-KR" altLang="en-US" dirty="0"/>
              <a:t>전체 프로젝트 구조 </a:t>
            </a:r>
            <a:r>
              <a:rPr lang="en-US" altLang="ko-KR" dirty="0"/>
              <a:t>+ </a:t>
            </a:r>
            <a:r>
              <a:rPr lang="ko-KR" altLang="en-US" dirty="0"/>
              <a:t>서버 아키텍처 </a:t>
            </a:r>
            <a:r>
              <a:rPr lang="en-US" altLang="ko-KR" dirty="0"/>
              <a:t>+ </a:t>
            </a:r>
            <a:r>
              <a:rPr lang="ko-KR" altLang="en-US" dirty="0"/>
              <a:t>웹페이지 완성 모습 살짝 보여주면서</a:t>
            </a:r>
            <a:r>
              <a:rPr lang="en-US" altLang="ko-KR" dirty="0"/>
              <a:t>? </a:t>
            </a:r>
            <a:r>
              <a:rPr lang="ko-KR" altLang="en-US" dirty="0"/>
              <a:t>넘어가면 </a:t>
            </a:r>
            <a:r>
              <a:rPr lang="ko-KR" altLang="en-US" dirty="0" err="1"/>
              <a:t>좋을거같은데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Technologies (</a:t>
            </a:r>
            <a:r>
              <a:rPr lang="ko-KR" altLang="en-US" dirty="0"/>
              <a:t>사용 기술 </a:t>
            </a:r>
            <a:r>
              <a:rPr lang="en-US" altLang="ko-KR" dirty="0"/>
              <a:t>/ slam, yolo </a:t>
            </a:r>
            <a:r>
              <a:rPr lang="ko-KR" altLang="en-US" dirty="0"/>
              <a:t>등 간략하게</a:t>
            </a:r>
            <a:r>
              <a:rPr lang="en-US" altLang="ko-KR" dirty="0"/>
              <a:t> </a:t>
            </a:r>
            <a:r>
              <a:rPr lang="ko-KR" altLang="en-US" dirty="0"/>
              <a:t>설명하면서</a:t>
            </a:r>
            <a:r>
              <a:rPr lang="en-US" altLang="ko-KR" dirty="0"/>
              <a:t> </a:t>
            </a:r>
            <a:r>
              <a:rPr lang="ko-KR" altLang="en-US" dirty="0"/>
              <a:t>해당 기술로 구현한 모습 영상 </a:t>
            </a:r>
            <a:r>
              <a:rPr lang="ko-KR" altLang="en-US" dirty="0" err="1"/>
              <a:t>짧막하게</a:t>
            </a:r>
            <a:r>
              <a:rPr lang="ko-KR" altLang="en-US" dirty="0"/>
              <a:t> 넣어주면 </a:t>
            </a:r>
            <a:r>
              <a:rPr lang="ko-KR" altLang="en-US" dirty="0" err="1"/>
              <a:t>이쁠듯</a:t>
            </a:r>
            <a:r>
              <a:rPr lang="en-US" altLang="ko-KR" dirty="0"/>
              <a:t>. </a:t>
            </a:r>
            <a:r>
              <a:rPr lang="ko-KR" altLang="en-US" dirty="0"/>
              <a:t>로봇이 </a:t>
            </a:r>
            <a:r>
              <a:rPr lang="ko-KR" altLang="en-US" dirty="0" err="1"/>
              <a:t>자율주행해가는</a:t>
            </a:r>
            <a:r>
              <a:rPr lang="ko-KR" altLang="en-US" dirty="0"/>
              <a:t> 모습</a:t>
            </a:r>
            <a:r>
              <a:rPr lang="en-US" altLang="ko-KR" dirty="0"/>
              <a:t>, </a:t>
            </a:r>
            <a:r>
              <a:rPr lang="ko-KR" altLang="en-US" dirty="0"/>
              <a:t>마스크 </a:t>
            </a:r>
            <a:r>
              <a:rPr lang="ko-KR" altLang="en-US" dirty="0" err="1"/>
              <a:t>미착용자랑</a:t>
            </a:r>
            <a:r>
              <a:rPr lang="ko-KR" altLang="en-US" dirty="0"/>
              <a:t> 화재를 탐지하는 영상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Demonstrate (</a:t>
            </a:r>
            <a:r>
              <a:rPr lang="ko-KR" altLang="en-US" dirty="0"/>
              <a:t>시연 </a:t>
            </a:r>
            <a:r>
              <a:rPr lang="en-US" altLang="ko-KR" dirty="0"/>
              <a:t>/ </a:t>
            </a:r>
            <a:r>
              <a:rPr lang="ko-KR" altLang="en-US" dirty="0"/>
              <a:t>실제 현장 시연 파트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Q&amp;A (</a:t>
            </a:r>
            <a:r>
              <a:rPr lang="ko-KR" altLang="en-US" dirty="0"/>
              <a:t>질의 응답 </a:t>
            </a:r>
            <a:r>
              <a:rPr lang="en-US" altLang="ko-KR" dirty="0"/>
              <a:t>+ </a:t>
            </a:r>
            <a:r>
              <a:rPr lang="ko-KR" altLang="en-US" dirty="0"/>
              <a:t>소감 </a:t>
            </a:r>
            <a:r>
              <a:rPr lang="en-US" altLang="ko-KR" dirty="0"/>
              <a:t>+ </a:t>
            </a:r>
            <a:r>
              <a:rPr lang="ko-KR" altLang="en-US" dirty="0"/>
              <a:t>인사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312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690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알고리즘에 대해서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8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198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yolo</a:t>
            </a:r>
            <a:r>
              <a:rPr lang="ko-KR" altLang="en-US" dirty="0"/>
              <a:t>가 뛰어난 성과를 보이고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079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통신 구조 설명 들어가면서 </a:t>
            </a:r>
            <a:r>
              <a:rPr lang="en-US" altLang="ko-KR" dirty="0" err="1"/>
              <a:t>ros</a:t>
            </a:r>
            <a:r>
              <a:rPr lang="ko-KR" altLang="en-US" dirty="0"/>
              <a:t>에 관해서도 살짝 얘기하고 이어지는 </a:t>
            </a:r>
            <a:r>
              <a:rPr lang="ko-KR" altLang="en-US" dirty="0" err="1"/>
              <a:t>슬라이드랑</a:t>
            </a:r>
            <a:r>
              <a:rPr lang="ko-KR" altLang="en-US" dirty="0"/>
              <a:t> 연계해서</a:t>
            </a:r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 err="1"/>
              <a:t>메세지중에</a:t>
            </a:r>
            <a:r>
              <a:rPr lang="ko-KR" altLang="en-US" dirty="0"/>
              <a:t> 얘네들을 웹을 통해서 주고 받으면서 컨트롤 한다</a:t>
            </a:r>
            <a:r>
              <a:rPr lang="en-US" altLang="ko-KR" dirty="0"/>
              <a:t>. </a:t>
            </a:r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22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908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마무리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Q&amp;A / </a:t>
            </a:r>
            <a:r>
              <a:rPr lang="ko-KR" altLang="en-US" dirty="0"/>
              <a:t>소감 </a:t>
            </a:r>
            <a:r>
              <a:rPr lang="en-US" altLang="ko-KR" dirty="0"/>
              <a:t>/ </a:t>
            </a:r>
            <a:r>
              <a:rPr lang="ko-KR" altLang="en-US" dirty="0"/>
              <a:t>인사로 마무리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5201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프로젝트 개요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프로젝트 소개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취업율</a:t>
            </a:r>
            <a:r>
              <a:rPr lang="ko-KR" altLang="en-US" sz="1400" dirty="0"/>
              <a:t> 감소 </a:t>
            </a:r>
            <a:r>
              <a:rPr lang="en-US" altLang="ko-KR" sz="1400" dirty="0"/>
              <a:t>/ </a:t>
            </a:r>
            <a:r>
              <a:rPr lang="ko-KR" altLang="en-US" sz="1400" dirty="0"/>
              <a:t>코로나로 인한 근무 인원 감축 및 </a:t>
            </a:r>
            <a:r>
              <a:rPr lang="ko-KR" altLang="en-US" sz="1400" dirty="0" err="1"/>
              <a:t>비대면</a:t>
            </a:r>
            <a:r>
              <a:rPr lang="ko-KR" altLang="en-US" sz="1400" dirty="0"/>
              <a:t> 환경 조성에 알맞은 </a:t>
            </a:r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ko-KR" altLang="en-US" sz="1400" dirty="0"/>
              <a:t>건물 관리인</a:t>
            </a:r>
            <a:r>
              <a:rPr lang="en-US" altLang="ko-KR" sz="1400" dirty="0"/>
              <a:t>, </a:t>
            </a:r>
            <a:r>
              <a:rPr lang="ko-KR" altLang="en-US" sz="1400" dirty="0"/>
              <a:t>순찰인의 역할을 수행 가능한 자율주행 로봇과 웹 서비스의 구현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		1) </a:t>
            </a:r>
            <a:r>
              <a:rPr lang="ko-KR" altLang="en-US" sz="1400" dirty="0"/>
              <a:t>마스크 미착용자 감지</a:t>
            </a:r>
            <a:endParaRPr lang="en-US" altLang="ko-KR" sz="1400" dirty="0"/>
          </a:p>
          <a:p>
            <a:r>
              <a:rPr lang="en-US" altLang="ko-KR" sz="1400" dirty="0"/>
              <a:t>		2) </a:t>
            </a:r>
            <a:r>
              <a:rPr lang="ko-KR" altLang="en-US" sz="1400" dirty="0"/>
              <a:t>화재 감지</a:t>
            </a:r>
            <a:endParaRPr lang="en-US" altLang="ko-KR" sz="1400" dirty="0"/>
          </a:p>
          <a:p>
            <a:r>
              <a:rPr lang="en-US" altLang="ko-KR" sz="1400" dirty="0"/>
              <a:t>		3) </a:t>
            </a:r>
            <a:r>
              <a:rPr lang="ko-KR" altLang="en-US" sz="1400" dirty="0"/>
              <a:t>실신</a:t>
            </a:r>
            <a:r>
              <a:rPr lang="en-US" altLang="ko-KR" sz="1400" dirty="0"/>
              <a:t>, </a:t>
            </a:r>
            <a:r>
              <a:rPr lang="ko-KR" altLang="en-US" sz="1400" dirty="0"/>
              <a:t>실족 등의 인원 감지</a:t>
            </a:r>
            <a:endParaRPr lang="en-US" altLang="ko-KR" sz="1400" dirty="0"/>
          </a:p>
          <a:p>
            <a:r>
              <a:rPr lang="en-US" altLang="ko-KR" sz="1400" dirty="0"/>
              <a:t>		4) </a:t>
            </a:r>
            <a:r>
              <a:rPr lang="ko-KR" altLang="en-US" sz="1400" dirty="0"/>
              <a:t>자율주행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모델 소개 </a:t>
            </a:r>
            <a:r>
              <a:rPr lang="en-US" altLang="ko-KR" sz="1400" dirty="0"/>
              <a:t>: Real-Time Object Detection</a:t>
            </a:r>
            <a:r>
              <a:rPr lang="ko-KR" altLang="en-US" sz="1400" dirty="0"/>
              <a:t>에 알맞은 </a:t>
            </a:r>
            <a:r>
              <a:rPr lang="en-US" altLang="ko-KR" sz="1400" dirty="0"/>
              <a:t>YOLO, Faster-RCNN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진행 기간 </a:t>
            </a:r>
            <a:r>
              <a:rPr lang="en-US" altLang="ko-KR" sz="1400" dirty="0"/>
              <a:t>: 7</a:t>
            </a:r>
            <a:r>
              <a:rPr lang="ko-KR" altLang="en-US" sz="1400" dirty="0"/>
              <a:t>월 </a:t>
            </a:r>
            <a:r>
              <a:rPr lang="en-US" altLang="ko-KR" sz="1400" dirty="0"/>
              <a:t>31</a:t>
            </a:r>
            <a:r>
              <a:rPr lang="ko-KR" altLang="en-US" sz="1400" dirty="0"/>
              <a:t>일</a:t>
            </a:r>
            <a:r>
              <a:rPr lang="en-US" altLang="ko-KR" sz="1400" dirty="0"/>
              <a:t> ~ 10</a:t>
            </a:r>
            <a:r>
              <a:rPr lang="ko-KR" altLang="en-US" sz="1400" dirty="0"/>
              <a:t>월 </a:t>
            </a:r>
            <a:r>
              <a:rPr lang="en-US" altLang="ko-KR" sz="1400" dirty="0"/>
              <a:t>30</a:t>
            </a:r>
            <a:r>
              <a:rPr lang="ko-KR" altLang="en-US" sz="1400" dirty="0"/>
              <a:t>일 </a:t>
            </a:r>
            <a:r>
              <a:rPr lang="en-US" altLang="ko-KR" sz="1400" dirty="0"/>
              <a:t>(</a:t>
            </a:r>
            <a:r>
              <a:rPr lang="ko-KR" altLang="en-US" sz="1400" dirty="0"/>
              <a:t>예정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진행 인원 </a:t>
            </a:r>
            <a:r>
              <a:rPr lang="en-US" altLang="ko-KR" sz="1400" dirty="0"/>
              <a:t>: </a:t>
            </a:r>
            <a:r>
              <a:rPr lang="ko-KR" altLang="en-US" sz="1400" dirty="0"/>
              <a:t>김경진</a:t>
            </a:r>
            <a:r>
              <a:rPr lang="en-US" altLang="ko-KR" sz="1400" dirty="0"/>
              <a:t>, </a:t>
            </a:r>
            <a:r>
              <a:rPr lang="ko-KR" altLang="en-US" sz="1400" dirty="0"/>
              <a:t>김민서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이은창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한정탁</a:t>
            </a:r>
            <a:r>
              <a:rPr lang="ko-KR" altLang="en-US" sz="1400" dirty="0"/>
              <a:t> </a:t>
            </a:r>
            <a:r>
              <a:rPr lang="en-US" altLang="ko-KR" sz="1400" dirty="0"/>
              <a:t>(4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    + </a:t>
            </a:r>
            <a:r>
              <a:rPr lang="ko-KR" altLang="en-US" sz="1400" dirty="0"/>
              <a:t>문</a:t>
            </a:r>
            <a:r>
              <a:rPr lang="en-US" altLang="ko-KR" sz="1400" dirty="0"/>
              <a:t>*** (</a:t>
            </a:r>
            <a:r>
              <a:rPr lang="ko-KR" altLang="en-US" sz="1400" dirty="0" err="1"/>
              <a:t>티맥스소프트</a:t>
            </a:r>
            <a:r>
              <a:rPr lang="en-US" altLang="ko-KR" sz="1400" dirty="0"/>
              <a:t>) </a:t>
            </a:r>
            <a:r>
              <a:rPr lang="ko-KR" altLang="en-US" sz="1400" dirty="0"/>
              <a:t>멘토</a:t>
            </a:r>
            <a:r>
              <a:rPr lang="en-US" altLang="ko-KR" sz="1400" dirty="0"/>
              <a:t> , </a:t>
            </a:r>
            <a:r>
              <a:rPr lang="ko-KR" altLang="en-US" sz="1400" dirty="0"/>
              <a:t>이</a:t>
            </a:r>
            <a:r>
              <a:rPr lang="en-US" altLang="ko-KR" sz="1400" dirty="0"/>
              <a:t>** (LG</a:t>
            </a:r>
            <a:r>
              <a:rPr lang="ko-KR" altLang="en-US" sz="1400" dirty="0"/>
              <a:t>전자</a:t>
            </a:r>
            <a:r>
              <a:rPr lang="en-US" altLang="ko-KR" sz="1400" dirty="0"/>
              <a:t>) </a:t>
            </a:r>
            <a:r>
              <a:rPr lang="ko-KR" altLang="en-US" sz="1400" dirty="0"/>
              <a:t>멘토 </a:t>
            </a:r>
            <a:r>
              <a:rPr lang="en-US" altLang="ko-KR" sz="1400" dirty="0"/>
              <a:t>(2</a:t>
            </a:r>
            <a:r>
              <a:rPr lang="ko-KR" altLang="en-US" sz="1400" dirty="0"/>
              <a:t>인</a:t>
            </a:r>
            <a:r>
              <a:rPr lang="en-US" altLang="ko-KR" sz="1400" dirty="0"/>
              <a:t>)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ko-KR" altLang="en-US" sz="1400" dirty="0"/>
              <a:t>개발 및 협업 도구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VSCode</a:t>
            </a:r>
            <a:r>
              <a:rPr lang="en-US" altLang="ko-KR" sz="1400" dirty="0"/>
              <a:t>, PyCharm, Git, Notion, Docker, CVAT, </a:t>
            </a:r>
            <a:r>
              <a:rPr lang="en-US" altLang="ko-KR" sz="1400" dirty="0" err="1"/>
              <a:t>AnyDesk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MobaXterm</a:t>
            </a:r>
            <a:endParaRPr lang="en-US" altLang="ko-KR" sz="14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93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 5 </a:t>
            </a:r>
            <a:r>
              <a:rPr lang="ko-KR" altLang="en-US" dirty="0"/>
              <a:t>사용한 거에 대해서 설명이 들어가는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1044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큰 목차 </a:t>
            </a:r>
            <a:r>
              <a:rPr lang="ko-KR" altLang="en-US" dirty="0" err="1"/>
              <a:t>넘어갈때마다</a:t>
            </a:r>
            <a:r>
              <a:rPr lang="ko-KR" altLang="en-US" dirty="0"/>
              <a:t> 간략하게 사용할까</a:t>
            </a:r>
            <a:r>
              <a:rPr lang="en-US" altLang="ko-KR" dirty="0"/>
              <a:t>, </a:t>
            </a:r>
            <a:r>
              <a:rPr lang="ko-KR" altLang="en-US" dirty="0"/>
              <a:t>아니면 슬라이드마다 살짝 디자인 </a:t>
            </a:r>
            <a:r>
              <a:rPr lang="ko-KR" altLang="en-US" dirty="0" err="1"/>
              <a:t>바꿔줄때</a:t>
            </a:r>
            <a:r>
              <a:rPr lang="ko-KR" altLang="en-US" dirty="0"/>
              <a:t> 사용할까 고민중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118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저희는 </a:t>
            </a:r>
            <a:r>
              <a:rPr lang="en-US" altLang="ko-KR" dirty="0"/>
              <a:t>~</a:t>
            </a:r>
            <a:r>
              <a:rPr lang="ko-KR" altLang="en-US" dirty="0"/>
              <a:t>이유에서 자율순찰로봇개발 프로젝트를 진행했습니다</a:t>
            </a:r>
            <a:r>
              <a:rPr lang="en-US" altLang="ko-KR" dirty="0"/>
              <a:t>.&gt;</a:t>
            </a:r>
          </a:p>
          <a:p>
            <a:endParaRPr lang="en-US" altLang="ko-KR" dirty="0"/>
          </a:p>
          <a:p>
            <a:r>
              <a:rPr lang="ko-KR" altLang="en-US" dirty="0"/>
              <a:t>사진을 전체적인 내용을 포함할 수 있을 만한 사진으로 바꾸면 좋을 거 같고</a:t>
            </a:r>
            <a:endParaRPr lang="en-US" altLang="ko-KR" dirty="0"/>
          </a:p>
          <a:p>
            <a:r>
              <a:rPr lang="ko-KR" altLang="en-US" dirty="0"/>
              <a:t>일단 제 구상으로는 프로젝트 주제를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” </a:t>
            </a:r>
            <a:r>
              <a:rPr lang="ko-KR" altLang="en-US" dirty="0"/>
              <a:t>자율 주행하는 로봇에 딥러닝 모델을 넣었는지</a:t>
            </a:r>
            <a:r>
              <a:rPr lang="en-US" altLang="ko-KR" dirty="0"/>
              <a:t>, </a:t>
            </a:r>
            <a:r>
              <a:rPr lang="ko-KR" altLang="en-US" dirty="0"/>
              <a:t>그 딥러닝 모델로 뭘 하려하는지 </a:t>
            </a:r>
            <a:r>
              <a:rPr lang="en-US" altLang="ko-KR" dirty="0"/>
              <a:t>(</a:t>
            </a:r>
            <a:r>
              <a:rPr lang="ko-KR" altLang="en-US" dirty="0"/>
              <a:t>왜 마스크 </a:t>
            </a:r>
            <a:r>
              <a:rPr lang="en-US" altLang="ko-KR" dirty="0"/>
              <a:t>/ </a:t>
            </a:r>
            <a:r>
              <a:rPr lang="ko-KR" altLang="en-US" dirty="0"/>
              <a:t>화재 탐지하는지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그게 왜 </a:t>
            </a:r>
            <a:r>
              <a:rPr lang="en-US" altLang="ko-KR" dirty="0"/>
              <a:t>“</a:t>
            </a:r>
            <a:r>
              <a:rPr lang="ko-KR" altLang="en-US" dirty="0"/>
              <a:t>순찰로봇</a:t>
            </a:r>
            <a:r>
              <a:rPr lang="en-US" altLang="ko-KR" dirty="0"/>
              <a:t>”</a:t>
            </a:r>
            <a:r>
              <a:rPr lang="ko-KR" altLang="en-US" dirty="0"/>
              <a:t>이라는 이름을 가지게 되었는지를 잘 풀어나가야 할 거 같은데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제 아이디어는 저희 전공이랑 경력 언급하면서 </a:t>
            </a:r>
            <a:r>
              <a:rPr lang="en-US" altLang="ko-KR" dirty="0"/>
              <a:t>(ai,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응용수학</a:t>
            </a:r>
            <a:r>
              <a:rPr lang="en-US" altLang="ko-KR" dirty="0"/>
              <a:t>, </a:t>
            </a:r>
            <a:r>
              <a:rPr lang="ko-KR" altLang="en-US" dirty="0"/>
              <a:t>웹 개발</a:t>
            </a:r>
            <a:r>
              <a:rPr lang="en-US" altLang="ko-KR" dirty="0"/>
              <a:t>, </a:t>
            </a:r>
            <a:r>
              <a:rPr lang="ko-KR" altLang="en-US" dirty="0"/>
              <a:t>영상 제작 </a:t>
            </a:r>
            <a:r>
              <a:rPr lang="en-US" altLang="ko-KR" dirty="0"/>
              <a:t>pd, </a:t>
            </a:r>
            <a:r>
              <a:rPr lang="ko-KR" altLang="en-US" dirty="0"/>
              <a:t>경찰 등등</a:t>
            </a:r>
            <a:r>
              <a:rPr lang="en-US" altLang="ko-KR" dirty="0"/>
              <a:t>) </a:t>
            </a:r>
            <a:r>
              <a:rPr lang="ko-KR" altLang="en-US" dirty="0"/>
              <a:t>거기에 코로나 시국이어서 인력감축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근무 환경 </a:t>
            </a:r>
            <a:r>
              <a:rPr lang="ko-KR" altLang="en-US" dirty="0" err="1"/>
              <a:t>이런거</a:t>
            </a:r>
            <a:r>
              <a:rPr lang="en-US" altLang="ko-KR" dirty="0"/>
              <a:t> </a:t>
            </a:r>
            <a:r>
              <a:rPr lang="ko-KR" altLang="en-US" dirty="0"/>
              <a:t>다 </a:t>
            </a:r>
            <a:r>
              <a:rPr lang="ko-KR" altLang="en-US" dirty="0" err="1"/>
              <a:t>섞어보니깐</a:t>
            </a:r>
            <a:r>
              <a:rPr lang="ko-KR" altLang="en-US" dirty="0"/>
              <a:t> </a:t>
            </a:r>
            <a:r>
              <a:rPr lang="ko-KR" altLang="en-US" dirty="0" err="1"/>
              <a:t>어랏</a:t>
            </a:r>
            <a:endParaRPr lang="en-US" altLang="ko-KR" dirty="0"/>
          </a:p>
          <a:p>
            <a:r>
              <a:rPr lang="ko-KR" altLang="en-US" dirty="0"/>
              <a:t>자율</a:t>
            </a:r>
            <a:r>
              <a:rPr lang="en-US" altLang="ko-KR" dirty="0"/>
              <a:t>..</a:t>
            </a:r>
            <a:r>
              <a:rPr lang="ko-KR" altLang="en-US" dirty="0"/>
              <a:t>순찰</a:t>
            </a:r>
            <a:r>
              <a:rPr lang="en-US" altLang="ko-KR" dirty="0"/>
              <a:t>..</a:t>
            </a:r>
            <a:r>
              <a:rPr lang="ko-KR" altLang="en-US" dirty="0"/>
              <a:t>로봇</a:t>
            </a:r>
            <a:r>
              <a:rPr lang="en-US" altLang="ko-KR" dirty="0"/>
              <a:t>…? </a:t>
            </a:r>
            <a:r>
              <a:rPr lang="ko-KR" altLang="en-US" dirty="0"/>
              <a:t>이런 느낌 생각하고있었어요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강사님 피드백으론 이쯤에 이 로봇이 사용되기에 </a:t>
            </a:r>
            <a:r>
              <a:rPr lang="ko-KR" altLang="en-US" dirty="0" err="1"/>
              <a:t>이뻐</a:t>
            </a:r>
            <a:r>
              <a:rPr lang="ko-KR" altLang="en-US" dirty="0"/>
              <a:t> 보이는 시나리오를 하나 언급해 </a:t>
            </a:r>
            <a:r>
              <a:rPr lang="ko-KR" altLang="en-US" dirty="0" err="1"/>
              <a:t>주는게</a:t>
            </a:r>
            <a:r>
              <a:rPr lang="ko-KR" altLang="en-US" dirty="0"/>
              <a:t> 좋을 거 같다는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623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2283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전체적인 프로젝트 진행 방향</a:t>
            </a:r>
            <a:r>
              <a:rPr lang="en-US" altLang="ko-KR" dirty="0"/>
              <a:t>?&gt;</a:t>
            </a:r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3(4?) </a:t>
            </a:r>
            <a:r>
              <a:rPr lang="ko-KR" altLang="en-US" dirty="0"/>
              <a:t>가지로 진행이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자율주행 </a:t>
            </a:r>
            <a:r>
              <a:rPr lang="en-US" altLang="ko-KR" dirty="0"/>
              <a:t>/ </a:t>
            </a:r>
            <a:r>
              <a:rPr lang="ko-KR" altLang="en-US" dirty="0"/>
              <a:t>마스크 미착용자 탐지 </a:t>
            </a:r>
            <a:r>
              <a:rPr lang="en-US" altLang="ko-KR" dirty="0"/>
              <a:t>/ </a:t>
            </a:r>
            <a:r>
              <a:rPr lang="ko-KR" altLang="en-US" dirty="0"/>
              <a:t>화재 탐지 </a:t>
            </a:r>
            <a:r>
              <a:rPr lang="en-US" altLang="ko-KR" dirty="0"/>
              <a:t>/ </a:t>
            </a:r>
            <a:r>
              <a:rPr lang="ko-KR" altLang="en-US" dirty="0"/>
              <a:t>통신</a:t>
            </a:r>
            <a:endParaRPr lang="en-US" altLang="ko-KR" dirty="0"/>
          </a:p>
          <a:p>
            <a:r>
              <a:rPr lang="ko-KR" altLang="en-US" dirty="0" err="1"/>
              <a:t>터틀봇</a:t>
            </a:r>
            <a:r>
              <a:rPr lang="en-US" altLang="ko-KR" dirty="0"/>
              <a:t>3 </a:t>
            </a:r>
            <a:r>
              <a:rPr lang="ko-KR" altLang="en-US" dirty="0" err="1"/>
              <a:t>버거를</a:t>
            </a:r>
            <a:r>
              <a:rPr lang="ko-KR" altLang="en-US" dirty="0"/>
              <a:t> 사용해서 </a:t>
            </a:r>
            <a:r>
              <a:rPr lang="en-US" altLang="ko-KR" dirty="0"/>
              <a:t>Ros </a:t>
            </a:r>
            <a:r>
              <a:rPr lang="ko-KR" altLang="en-US" dirty="0" err="1"/>
              <a:t>라는거</a:t>
            </a:r>
            <a:r>
              <a:rPr lang="ko-KR" altLang="en-US" dirty="0"/>
              <a:t> 기반으로 </a:t>
            </a:r>
            <a:r>
              <a:rPr lang="en-US" altLang="ko-KR" dirty="0"/>
              <a:t>slam &amp; navigation</a:t>
            </a:r>
            <a:r>
              <a:rPr lang="ko-KR" altLang="en-US" dirty="0"/>
              <a:t>으로 자율주행을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마스크 탐지와 화재 탐지는 딥러닝 </a:t>
            </a:r>
            <a:r>
              <a:rPr lang="en-US" altLang="ko-KR" dirty="0"/>
              <a:t>ai </a:t>
            </a:r>
            <a:r>
              <a:rPr lang="ko-KR" altLang="en-US" dirty="0"/>
              <a:t>모델을 활용하여 </a:t>
            </a:r>
            <a:r>
              <a:rPr lang="en-US" altLang="ko-KR" dirty="0"/>
              <a:t>real-time object detection</a:t>
            </a:r>
            <a:r>
              <a:rPr lang="ko-KR" altLang="en-US" dirty="0"/>
              <a:t>을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통신을 구성하여 사용자는 웹페이지로 모니터링과 제어를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82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구조도 확인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056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구조도 그림 </a:t>
            </a:r>
            <a:r>
              <a:rPr lang="ko-KR" altLang="en-US" dirty="0" err="1"/>
              <a:t>이쁜거로</a:t>
            </a:r>
            <a:r>
              <a:rPr lang="ko-KR" altLang="en-US" dirty="0"/>
              <a:t> 변경 예정 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5588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웹페이지에 카메라 나오는 거</a:t>
            </a:r>
            <a:endParaRPr lang="en-US" altLang="ko-KR" dirty="0"/>
          </a:p>
          <a:p>
            <a:r>
              <a:rPr lang="ko-KR" altLang="en-US" dirty="0"/>
              <a:t>조종 할 수 </a:t>
            </a:r>
            <a:r>
              <a:rPr lang="ko-KR" altLang="en-US" dirty="0" err="1"/>
              <a:t>있는거</a:t>
            </a:r>
            <a:endParaRPr lang="en-US" altLang="ko-KR" dirty="0"/>
          </a:p>
          <a:p>
            <a:r>
              <a:rPr lang="ko-KR" altLang="en-US" dirty="0" err="1"/>
              <a:t>경고창</a:t>
            </a:r>
            <a:r>
              <a:rPr lang="ko-KR" altLang="en-US" dirty="0"/>
              <a:t> 뜨는 거 등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위주로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84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큰 목차 </a:t>
            </a:r>
            <a:r>
              <a:rPr lang="ko-KR" altLang="en-US" dirty="0" err="1"/>
              <a:t>넘어갈때마다</a:t>
            </a:r>
            <a:r>
              <a:rPr lang="ko-KR" altLang="en-US" dirty="0"/>
              <a:t> 간략하게 사용할까</a:t>
            </a:r>
            <a:r>
              <a:rPr lang="en-US" altLang="ko-KR" dirty="0"/>
              <a:t>, </a:t>
            </a:r>
            <a:r>
              <a:rPr lang="ko-KR" altLang="en-US" dirty="0"/>
              <a:t>아니면 슬라이드마다 살짝 디자인 </a:t>
            </a:r>
            <a:r>
              <a:rPr lang="ko-KR" altLang="en-US" dirty="0" err="1"/>
              <a:t>바꿔줄때</a:t>
            </a:r>
            <a:r>
              <a:rPr lang="ko-KR" altLang="en-US" dirty="0"/>
              <a:t> 사용할까 고민중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51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설명 간단하게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각종 센서 데이터를 통해 지도를 그리고</a:t>
            </a:r>
            <a:r>
              <a:rPr lang="en-US" altLang="ko-KR" dirty="0"/>
              <a:t>, </a:t>
            </a:r>
            <a:r>
              <a:rPr lang="ko-KR" altLang="en-US" dirty="0"/>
              <a:t>그 지도에서 내가 위치할 확률이 높은 곳을 알려주는 것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Path Planning </a:t>
            </a:r>
            <a:r>
              <a:rPr lang="ko-KR" altLang="en-US" dirty="0"/>
              <a:t>설명 간단하게 </a:t>
            </a:r>
            <a:r>
              <a:rPr lang="en-US" altLang="ko-KR" dirty="0"/>
              <a:t>(navigation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목적지까지 최적의 경로를 계산하여 모터를 제어하는 것</a:t>
            </a:r>
            <a:r>
              <a:rPr lang="en-US" altLang="ko-KR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D5C5EB-9F7A-4B4B-9EB1-EF5B491240F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26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03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004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4197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572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7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103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2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351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79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857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258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CC2F5-D48E-1648-919E-D96F93471F9D}" type="datetimeFigureOut">
              <a:rPr kumimoji="1" lang="ko-Kore-KR" altLang="en-US" smtClean="0"/>
              <a:t>10/17/2021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2A450-D23F-D247-AC73-C000D9C34D0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131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7.gi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3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8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67.png"/><Relationship Id="rId4" Type="http://schemas.openxmlformats.org/officeDocument/2006/relationships/image" Target="../media/image1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69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2.png"/><Relationship Id="rId18" Type="http://schemas.openxmlformats.org/officeDocument/2006/relationships/image" Target="../media/image85.png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75.wmf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1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78.png"/><Relationship Id="rId11" Type="http://schemas.openxmlformats.org/officeDocument/2006/relationships/image" Target="../media/image73.wmf"/><Relationship Id="rId5" Type="http://schemas.openxmlformats.org/officeDocument/2006/relationships/image" Target="../media/image77.png"/><Relationship Id="rId15" Type="http://schemas.openxmlformats.org/officeDocument/2006/relationships/image" Target="../media/image84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86.svg"/><Relationship Id="rId4" Type="http://schemas.openxmlformats.org/officeDocument/2006/relationships/image" Target="../media/image76.png"/><Relationship Id="rId9" Type="http://schemas.openxmlformats.org/officeDocument/2006/relationships/image" Target="../media/image80.jpeg"/><Relationship Id="rId1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94.png"/><Relationship Id="rId10" Type="http://schemas.openxmlformats.org/officeDocument/2006/relationships/image" Target="../media/image1.png"/><Relationship Id="rId4" Type="http://schemas.openxmlformats.org/officeDocument/2006/relationships/image" Target="../media/image92.png"/><Relationship Id="rId9" Type="http://schemas.openxmlformats.org/officeDocument/2006/relationships/image" Target="../media/image93.png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7.png"/><Relationship Id="rId5" Type="http://schemas.openxmlformats.org/officeDocument/2006/relationships/image" Target="../media/image20.jp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3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10.png"/><Relationship Id="rId5" Type="http://schemas.openxmlformats.org/officeDocument/2006/relationships/image" Target="../media/image20.jp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4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1.svg"/><Relationship Id="rId18" Type="http://schemas.openxmlformats.org/officeDocument/2006/relationships/image" Target="../media/image44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image" Target="../media/image40.pn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39.svg"/><Relationship Id="rId5" Type="http://schemas.openxmlformats.org/officeDocument/2006/relationships/image" Target="../media/image35.pn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9.png"/><Relationship Id="rId10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3750" y="2989460"/>
            <a:ext cx="1435370" cy="140831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3B510C-EF6E-8843-82EC-1B51ED193596}"/>
              </a:ext>
            </a:extLst>
          </p:cNvPr>
          <p:cNvSpPr txBox="1"/>
          <p:nvPr/>
        </p:nvSpPr>
        <p:spPr>
          <a:xfrm>
            <a:off x="1976528" y="83918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57A35-E7C9-1C41-B56C-5E995244FB1A}"/>
              </a:ext>
            </a:extLst>
          </p:cNvPr>
          <p:cNvSpPr txBox="1"/>
          <p:nvPr/>
        </p:nvSpPr>
        <p:spPr>
          <a:xfrm>
            <a:off x="1584026" y="1315799"/>
            <a:ext cx="18473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BDF28-5094-5B4F-9396-4D2E6949A849}"/>
              </a:ext>
            </a:extLst>
          </p:cNvPr>
          <p:cNvSpPr txBox="1"/>
          <p:nvPr/>
        </p:nvSpPr>
        <p:spPr>
          <a:xfrm>
            <a:off x="3986893" y="2078373"/>
            <a:ext cx="39805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3900" b="1" dirty="0">
                <a:latin typeface="Bebas" panose="020B0606020202050201" pitchFamily="34" charset="0"/>
              </a:rPr>
              <a:t>AUTONOMOUS</a:t>
            </a:r>
          </a:p>
          <a:p>
            <a:r>
              <a:rPr lang="en" altLang="ko-Kore-KR" sz="3900" b="1" dirty="0">
                <a:latin typeface="Bebas" panose="020B0606020202050201" pitchFamily="34" charset="0"/>
              </a:rPr>
              <a:t>SURVEILLANCE ROBOT</a:t>
            </a:r>
            <a:endParaRPr kumimoji="1" lang="ko-Kore-KR" altLang="en-US" sz="3900" dirty="0">
              <a:latin typeface="Bebas" panose="020B0606020202050201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466FE-4D80-9E42-BD4C-6369E4E2B60C}"/>
              </a:ext>
            </a:extLst>
          </p:cNvPr>
          <p:cNvSpPr txBox="1"/>
          <p:nvPr/>
        </p:nvSpPr>
        <p:spPr>
          <a:xfrm>
            <a:off x="5982386" y="5844242"/>
            <a:ext cx="3007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팀원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: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김경진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,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김민서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,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1" lang="ko-KR" altLang="en-US" sz="1400" dirty="0" err="1">
                <a:latin typeface="THE명품고딕R" panose="02020603020101020101" pitchFamily="18" charset="-127"/>
                <a:ea typeface="THE명품고딕R" panose="02020603020101020101" pitchFamily="18" charset="-127"/>
              </a:rPr>
              <a:t>이은창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,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1" lang="ko-KR" altLang="en-US" sz="1400" dirty="0" err="1">
                <a:latin typeface="THE명품고딕R" panose="02020603020101020101" pitchFamily="18" charset="-127"/>
                <a:ea typeface="THE명품고딕R" panose="02020603020101020101" pitchFamily="18" charset="-127"/>
              </a:rPr>
              <a:t>한정탁</a:t>
            </a:r>
            <a:endParaRPr kumimoji="1" lang="ko-Kore-KR" altLang="en-US" sz="1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B14F2-8987-5247-A323-ADEBCB6E64C4}"/>
              </a:ext>
            </a:extLst>
          </p:cNvPr>
          <p:cNvSpPr txBox="1"/>
          <p:nvPr/>
        </p:nvSpPr>
        <p:spPr>
          <a:xfrm>
            <a:off x="5982385" y="6154791"/>
            <a:ext cx="35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멘토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: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이성민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(LG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전자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),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1" lang="ko-KR" altLang="en-US" sz="1400" dirty="0" err="1">
                <a:latin typeface="THE명품고딕R" panose="02020603020101020101" pitchFamily="18" charset="-127"/>
                <a:ea typeface="THE명품고딕R" panose="02020603020101020101" pitchFamily="18" charset="-127"/>
              </a:rPr>
              <a:t>문새마로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(</a:t>
            </a:r>
            <a:r>
              <a:rPr kumimoji="1" lang="en-US" altLang="ko-KR" sz="1400" dirty="0" err="1">
                <a:latin typeface="THE명품고딕R" panose="02020603020101020101" pitchFamily="18" charset="-127"/>
                <a:ea typeface="THE명품고딕R" panose="02020603020101020101" pitchFamily="18" charset="-127"/>
              </a:rPr>
              <a:t>TmaxSoft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)</a:t>
            </a:r>
            <a:endParaRPr kumimoji="1" lang="ko-Kore-KR" altLang="en-US" sz="1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53C42-0F56-497F-B68E-BBC3E6343CDB}"/>
              </a:ext>
            </a:extLst>
          </p:cNvPr>
          <p:cNvSpPr txBox="1"/>
          <p:nvPr/>
        </p:nvSpPr>
        <p:spPr>
          <a:xfrm>
            <a:off x="5982386" y="5535079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4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조 </a:t>
            </a:r>
            <a:r>
              <a:rPr kumimoji="1" lang="en-US" altLang="ko-KR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A.S.R </a:t>
            </a:r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팀</a:t>
            </a:r>
            <a:endParaRPr kumimoji="1" lang="ko-Kore-KR" altLang="en-US" sz="1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2D80D-094E-41EF-91F6-2983E6311EDF}"/>
              </a:ext>
            </a:extLst>
          </p:cNvPr>
          <p:cNvSpPr txBox="1"/>
          <p:nvPr/>
        </p:nvSpPr>
        <p:spPr>
          <a:xfrm>
            <a:off x="8058836" y="3068104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THE명품고딕R" panose="02020603020101020101" pitchFamily="18" charset="-127"/>
                <a:ea typeface="THE명품고딕R" panose="02020603020101020101" pitchFamily="18" charset="-127"/>
              </a:rPr>
              <a:t>자율 순찰 로봇</a:t>
            </a:r>
            <a:endParaRPr kumimoji="1" lang="ko-Kore-KR" altLang="en-US" sz="1400" dirty="0"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605362" y="746454"/>
            <a:ext cx="4860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6698541-3460-40A4-B5C4-2599B2286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2399570"/>
            <a:ext cx="8629650" cy="17935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1B911-3A21-42A5-B76C-30A19C162505}"/>
              </a:ext>
            </a:extLst>
          </p:cNvPr>
          <p:cNvSpPr/>
          <p:nvPr/>
        </p:nvSpPr>
        <p:spPr>
          <a:xfrm>
            <a:off x="1070477" y="2011995"/>
            <a:ext cx="853780" cy="44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위치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BDED79-F4F8-4038-9FAF-7A3B094CAF87}"/>
              </a:ext>
            </a:extLst>
          </p:cNvPr>
          <p:cNvSpPr/>
          <p:nvPr/>
        </p:nvSpPr>
        <p:spPr>
          <a:xfrm>
            <a:off x="3280277" y="2021520"/>
            <a:ext cx="853780" cy="44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센싱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05CDBF-C20D-4609-AB46-97EE7BB25839}"/>
              </a:ext>
            </a:extLst>
          </p:cNvPr>
          <p:cNvSpPr/>
          <p:nvPr/>
        </p:nvSpPr>
        <p:spPr>
          <a:xfrm>
            <a:off x="5652002" y="2031045"/>
            <a:ext cx="853780" cy="44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지도</a:t>
            </a:r>
            <a:endParaRPr lang="ko-KR" altLang="en-US" sz="24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8CE78A-9753-4D57-BD4C-E808432424AA}"/>
              </a:ext>
            </a:extLst>
          </p:cNvPr>
          <p:cNvSpPr/>
          <p:nvPr/>
        </p:nvSpPr>
        <p:spPr>
          <a:xfrm>
            <a:off x="7852277" y="1954845"/>
            <a:ext cx="853780" cy="44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경로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839F48-9728-4DB4-A16B-308DAC6523F1}"/>
              </a:ext>
            </a:extLst>
          </p:cNvPr>
          <p:cNvGrpSpPr/>
          <p:nvPr/>
        </p:nvGrpSpPr>
        <p:grpSpPr>
          <a:xfrm>
            <a:off x="662798" y="1834676"/>
            <a:ext cx="6414513" cy="3994624"/>
            <a:chOff x="662798" y="1834676"/>
            <a:chExt cx="6414513" cy="39946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F89504F-0ADD-4B22-8812-E3E2B2A92A82}"/>
                </a:ext>
              </a:extLst>
            </p:cNvPr>
            <p:cNvSpPr/>
            <p:nvPr/>
          </p:nvSpPr>
          <p:spPr>
            <a:xfrm>
              <a:off x="662798" y="1834676"/>
              <a:ext cx="4034196" cy="2318224"/>
            </a:xfrm>
            <a:prstGeom prst="rect">
              <a:avLst/>
            </a:prstGeom>
            <a:noFill/>
            <a:ln w="38100">
              <a:solidFill>
                <a:srgbClr val="5A67B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F8ED26-D12F-40A7-9BA4-E32FE4962090}"/>
                </a:ext>
              </a:extLst>
            </p:cNvPr>
            <p:cNvSpPr/>
            <p:nvPr/>
          </p:nvSpPr>
          <p:spPr>
            <a:xfrm>
              <a:off x="5007131" y="1834676"/>
              <a:ext cx="2070180" cy="2318224"/>
            </a:xfrm>
            <a:prstGeom prst="rect">
              <a:avLst/>
            </a:prstGeom>
            <a:noFill/>
            <a:ln w="38100">
              <a:solidFill>
                <a:srgbClr val="5A67B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FFEB738-19A3-48C4-84BA-F7346208670B}"/>
                </a:ext>
              </a:extLst>
            </p:cNvPr>
            <p:cNvSpPr/>
            <p:nvPr/>
          </p:nvSpPr>
          <p:spPr>
            <a:xfrm>
              <a:off x="710120" y="4417072"/>
              <a:ext cx="3842829" cy="1412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위치 </a:t>
              </a:r>
              <a:r>
                <a:rPr lang="en-US" altLang="ko-KR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+ </a:t>
              </a:r>
              <a:r>
                <a:rPr lang="ko-KR" altLang="en-US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센싱 →지도</a:t>
              </a:r>
              <a:endParaRPr lang="en-US" altLang="ko-KR" sz="32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algn="ctr"/>
              <a:r>
                <a:rPr lang="en-US" altLang="ko-KR" sz="5400" dirty="0">
                  <a:solidFill>
                    <a:schemeClr val="bg1"/>
                  </a:solidFill>
                  <a:highlight>
                    <a:srgbClr val="5A67B1"/>
                  </a:highlight>
                  <a:latin typeface="Bebas" panose="020B0606020202050201" pitchFamily="34" charset="0"/>
                  <a:ea typeface="THE명품고딕R" panose="02020603020101020101" pitchFamily="18" charset="-127"/>
                </a:rPr>
                <a:t>SLAM</a:t>
              </a:r>
              <a:endParaRPr lang="ko-KR" altLang="en-US" sz="5400" dirty="0">
                <a:solidFill>
                  <a:schemeClr val="bg1"/>
                </a:solidFill>
                <a:highlight>
                  <a:srgbClr val="5A67B1"/>
                </a:highlight>
                <a:latin typeface="Bebas" panose="020B0606020202050201" pitchFamily="34" charset="0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8E63F-DE0E-44A0-A1B4-319AC209B6C4}"/>
              </a:ext>
            </a:extLst>
          </p:cNvPr>
          <p:cNvGrpSpPr/>
          <p:nvPr/>
        </p:nvGrpSpPr>
        <p:grpSpPr>
          <a:xfrm>
            <a:off x="631489" y="1834676"/>
            <a:ext cx="9081823" cy="4004149"/>
            <a:chOff x="631489" y="1834676"/>
            <a:chExt cx="9081823" cy="400414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FC218D5-F24D-4124-8C07-9D974638B40B}"/>
                </a:ext>
              </a:extLst>
            </p:cNvPr>
            <p:cNvSpPr/>
            <p:nvPr/>
          </p:nvSpPr>
          <p:spPr>
            <a:xfrm>
              <a:off x="631489" y="1834676"/>
              <a:ext cx="6497115" cy="231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A5DACB-64C4-41AA-8B8F-EFA5CAA12969}"/>
                </a:ext>
              </a:extLst>
            </p:cNvPr>
            <p:cNvSpPr/>
            <p:nvPr/>
          </p:nvSpPr>
          <p:spPr>
            <a:xfrm>
              <a:off x="7472955" y="1834676"/>
              <a:ext cx="1881982" cy="2318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26941AE-1CBD-4993-ACE1-1610F0397208}"/>
                </a:ext>
              </a:extLst>
            </p:cNvPr>
            <p:cNvSpPr/>
            <p:nvPr/>
          </p:nvSpPr>
          <p:spPr>
            <a:xfrm>
              <a:off x="4598507" y="4426597"/>
              <a:ext cx="5114805" cy="1412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위치 </a:t>
              </a:r>
              <a:r>
                <a:rPr lang="en-US" altLang="ko-KR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+ </a:t>
              </a:r>
              <a:r>
                <a:rPr lang="ko-KR" altLang="en-US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센싱 </a:t>
              </a:r>
              <a:r>
                <a:rPr lang="en-US" altLang="ko-KR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+ </a:t>
              </a:r>
              <a:r>
                <a:rPr lang="ko-KR" altLang="en-US" sz="3200" dirty="0">
                  <a:solidFill>
                    <a:schemeClr val="tx1"/>
                  </a:solidFill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지도 →경로</a:t>
              </a:r>
              <a:endParaRPr lang="en-US" altLang="ko-KR" sz="32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algn="ctr"/>
              <a:r>
                <a:rPr lang="en-US" altLang="ko-KR" sz="5400" dirty="0">
                  <a:solidFill>
                    <a:schemeClr val="bg1"/>
                  </a:solidFill>
                  <a:highlight>
                    <a:srgbClr val="FF0000"/>
                  </a:highlight>
                  <a:latin typeface="Bebas" panose="020B0606020202050201" pitchFamily="34" charset="0"/>
                  <a:ea typeface="THE명품고딕R" panose="02020603020101020101" pitchFamily="18" charset="-127"/>
                </a:rPr>
                <a:t>navigation</a:t>
              </a:r>
              <a:endParaRPr lang="ko-KR" altLang="en-US" sz="5400" dirty="0">
                <a:solidFill>
                  <a:schemeClr val="bg1"/>
                </a:solidFill>
                <a:highlight>
                  <a:srgbClr val="FF0000"/>
                </a:highlight>
                <a:latin typeface="Bebas" panose="020B0606020202050201" pitchFamily="34" charset="0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59ECA9F4-1009-4347-B2D5-FE0C9C8604AB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4" name="그룹 1005">
              <a:extLst>
                <a:ext uri="{FF2B5EF4-FFF2-40B4-BE49-F238E27FC236}">
                  <a16:creationId xmlns:a16="http://schemas.microsoft.com/office/drawing/2014/main" id="{1B2F6E02-2097-4034-ACDE-3C9A2EE179A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5C6187-B192-4BB1-9F75-04792511A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5" name="그룹 1006">
              <a:extLst>
                <a:ext uri="{FF2B5EF4-FFF2-40B4-BE49-F238E27FC236}">
                  <a16:creationId xmlns:a16="http://schemas.microsoft.com/office/drawing/2014/main" id="{9DB49E7E-7065-479A-8A66-DB9EFC2C616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6" name="Object 18">
                <a:extLst>
                  <a:ext uri="{FF2B5EF4-FFF2-40B4-BE49-F238E27FC236}">
                    <a16:creationId xmlns:a16="http://schemas.microsoft.com/office/drawing/2014/main" id="{BD33955D-43DF-405C-AD88-E91F5490C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8" name="Object 21">
            <a:extLst>
              <a:ext uri="{FF2B5EF4-FFF2-40B4-BE49-F238E27FC236}">
                <a16:creationId xmlns:a16="http://schemas.microsoft.com/office/drawing/2014/main" id="{E9FC100D-24B2-4164-8DA6-6C19C11B202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7" y="1670119"/>
            <a:ext cx="3566450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동시적 위치추정 및 지도작성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605362" y="746454"/>
            <a:ext cx="4860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297669A-6DC5-48F4-82D4-62F1296FD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3" y="2412340"/>
            <a:ext cx="8482013" cy="37457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20AA04-135B-4C82-A499-DFF417ECF780}"/>
              </a:ext>
            </a:extLst>
          </p:cNvPr>
          <p:cNvSpPr/>
          <p:nvPr/>
        </p:nvSpPr>
        <p:spPr>
          <a:xfrm rot="960262">
            <a:off x="8025263" y="2516999"/>
            <a:ext cx="1129200" cy="542025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b="1" dirty="0" err="1">
                <a:solidFill>
                  <a:schemeClr val="bg1"/>
                </a:solidFill>
                <a:highlight>
                  <a:srgbClr val="5A67B1"/>
                </a:highlight>
                <a:latin typeface="THE명품고딕R" panose="02020603020101020101" pitchFamily="18" charset="-127"/>
                <a:ea typeface="THE명품고딕R" panose="02020603020101020101" pitchFamily="18" charset="-127"/>
              </a:rPr>
              <a:t>길찾기</a:t>
            </a:r>
            <a:r>
              <a:rPr lang="en-US" altLang="ko-KR" sz="2400" b="1" dirty="0">
                <a:solidFill>
                  <a:schemeClr val="bg1"/>
                </a:solidFill>
                <a:highlight>
                  <a:srgbClr val="5A67B1"/>
                </a:highlight>
                <a:latin typeface="THE명품고딕R" panose="02020603020101020101" pitchFamily="18" charset="-127"/>
                <a:ea typeface="THE명품고딕R" panose="02020603020101020101" pitchFamily="18" charset="-127"/>
              </a:rPr>
              <a:t>!</a:t>
            </a:r>
            <a:endParaRPr lang="ko-KR" altLang="en-US" sz="2400" b="1" dirty="0">
              <a:solidFill>
                <a:schemeClr val="bg1"/>
              </a:solidFill>
              <a:highlight>
                <a:srgbClr val="5A67B1"/>
              </a:highlight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FCA60524-F98A-4262-903B-D7F4F553C33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D452454-5825-409F-9531-83A20DDAD6F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F3A31E9-4DF0-43B6-BD65-8270DE470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B8298059-B350-4B83-AFD7-5AB06B8C9CC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802C0AE-862B-4D28-9C9A-66F5E001F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A3B0327A-BD2A-4491-AC16-D087DA3B34B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5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877050" y="1969019"/>
            <a:ext cx="2842441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K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alman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F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ilter</a:t>
            </a:r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605362" y="746454"/>
            <a:ext cx="4860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1489E0-5309-41A8-84DB-80E9A7C1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3" y="2261858"/>
            <a:ext cx="7949045" cy="402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D3F8EE0-34AD-4FBF-8FEA-0A91E47127CC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DED67224-F923-47F2-836B-4855ED6F051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F2D9D53-84BE-45B8-9183-D02D90B54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59417CEA-B817-476C-9C1A-DDD4BBAC8C3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66131A72-40DC-4841-BCD5-85293273B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C9787AFA-0F84-436F-ADF7-CD1C6B73B0A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6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article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F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ilter</a:t>
            </a:r>
          </a:p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&amp;</a:t>
            </a:r>
            <a:endParaRPr lang="ko-KR" altLang="en-US" sz="36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605362" y="746454"/>
            <a:ext cx="4860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08BB71-0C42-4735-ACB1-3696E758B69D}"/>
              </a:ext>
            </a:extLst>
          </p:cNvPr>
          <p:cNvSpPr/>
          <p:nvPr/>
        </p:nvSpPr>
        <p:spPr>
          <a:xfrm>
            <a:off x="7215801" y="2898316"/>
            <a:ext cx="2584038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M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onte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C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arlo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</a:t>
            </a:r>
          </a:p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l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ocalization</a:t>
            </a:r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54681D-5222-4D27-83EA-7FF2C5C8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20" y="1631853"/>
            <a:ext cx="4884409" cy="4780485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C8A0A48-5A46-42BC-8303-466EF56794A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861E546E-A670-449A-9488-EB541A658EB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22F3DAD-2C0A-4B98-A6C6-7FBD9260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2A59A060-FF9C-4BF9-9031-68ECB91FDE0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FB19600-FBD9-46CE-8658-1CE3D2968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D5938AE6-E5F2-4C31-8D7B-A7FCB1BA113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6668253" y="1907716"/>
            <a:ext cx="3126685" cy="114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ynamic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w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indow</a:t>
            </a:r>
            <a:r>
              <a:rPr lang="en-US" altLang="ko-KR" sz="36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a</a:t>
            </a:r>
            <a:r>
              <a:rPr lang="en-US" altLang="ko-KR" sz="24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pproach</a:t>
            </a:r>
            <a:endParaRPr lang="ko-KR" altLang="en-US" sz="24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66667" y="337599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S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imultaneous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l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ocalization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nd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m</a:t>
            </a:r>
            <a:r>
              <a:rPr lang="en-US" altLang="ko-KR" sz="1600" dirty="0">
                <a:solidFill>
                  <a:schemeClr val="tx1"/>
                </a:solidFill>
                <a:latin typeface="Bebas" panose="020B0606020202050201" pitchFamily="34" charset="0"/>
              </a:rPr>
              <a:t>apping</a:t>
            </a:r>
          </a:p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&amp; n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avigation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605362" y="746454"/>
            <a:ext cx="4860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2FCE45-0199-49F4-95FE-4A81576C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79" y="1583581"/>
            <a:ext cx="6520824" cy="3959614"/>
          </a:xfrm>
          <a:prstGeom prst="rect">
            <a:avLst/>
          </a:prstGeom>
        </p:spPr>
      </p:pic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DB3DD321-9F0B-4E27-9F25-B2C6013FB63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C104695-65E9-4F14-8204-42ECFA1494FC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0EEE9FDA-287B-4C28-BA26-78157728D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EF2BA9BD-C9C2-4C71-9D4B-3700CE59425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9470EE89-A6C4-460F-8F92-ADCECEA56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8FC9F66C-F540-4EE7-A0E4-E451EBCDF68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32F98B8-40DC-4C7A-B91E-EB711C23E734}"/>
              </a:ext>
            </a:extLst>
          </p:cNvPr>
          <p:cNvSpPr/>
          <p:nvPr/>
        </p:nvSpPr>
        <p:spPr>
          <a:xfrm>
            <a:off x="680853" y="4880044"/>
            <a:ext cx="2947479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자동 항법 장치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경로 계획</a:t>
            </a:r>
          </a:p>
        </p:txBody>
      </p:sp>
    </p:spTree>
    <p:extLst>
      <p:ext uri="{BB962C8B-B14F-4D97-AF65-F5344CB8AC3E}">
        <p14:creationId xmlns:p14="http://schemas.microsoft.com/office/powerpoint/2010/main" val="23664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81164F5-462B-42A3-9C66-EAE0904DF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107"/>
          <a:stretch/>
        </p:blipFill>
        <p:spPr>
          <a:xfrm>
            <a:off x="257545" y="2014755"/>
            <a:ext cx="9419528" cy="31355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33503F-ECFB-4301-BDDD-B76B4A5DEDFC}"/>
              </a:ext>
            </a:extLst>
          </p:cNvPr>
          <p:cNvSpPr/>
          <p:nvPr/>
        </p:nvSpPr>
        <p:spPr>
          <a:xfrm>
            <a:off x="123958" y="3250533"/>
            <a:ext cx="9512427" cy="610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AF328BFC-BD6E-4647-9B7E-C76FA3C1528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55CAF3A4-0C4A-4C8D-A88A-6B47A94179B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6500FB07-7B3D-45C6-BED8-65B626E2E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165DFB78-3A01-482B-9F75-749321CFF91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72C99D04-51B9-4A73-A5BE-4E83DE7A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7E0B8EBE-2A79-44CB-B364-B198DBA450B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B579712-7C3B-490C-98EA-B6D61B77EC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8" r="841"/>
          <a:stretch/>
        </p:blipFill>
        <p:spPr>
          <a:xfrm>
            <a:off x="-1" y="2022288"/>
            <a:ext cx="9677073" cy="30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3641725" y="4872449"/>
            <a:ext cx="2435934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YOLO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를 위한 프레임워크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B20727-F0AA-41B7-8C96-1392B8622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363" y="2834114"/>
            <a:ext cx="3143437" cy="16660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901EB8-FE57-4949-924E-4598DDA15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36" y="2084314"/>
            <a:ext cx="2689369" cy="26893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33842C-1201-467B-AAE7-B54648366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04" y="2163266"/>
            <a:ext cx="2078356" cy="25601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AB8321-B077-44F3-A809-7E0BB32C775C}"/>
              </a:ext>
            </a:extLst>
          </p:cNvPr>
          <p:cNvSpPr/>
          <p:nvPr/>
        </p:nvSpPr>
        <p:spPr>
          <a:xfrm>
            <a:off x="6200667" y="4881974"/>
            <a:ext cx="3566451" cy="40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Real-time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opbject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detection algorithm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724329-1B29-4852-B3F5-C59D16109134}"/>
              </a:ext>
            </a:extLst>
          </p:cNvPr>
          <p:cNvSpPr/>
          <p:nvPr/>
        </p:nvSpPr>
        <p:spPr>
          <a:xfrm>
            <a:off x="847325" y="4816568"/>
            <a:ext cx="2214485" cy="646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Open source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Computer vision library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DC17E9-8342-4EE9-BB01-42DA08F19A92}"/>
              </a:ext>
            </a:extLst>
          </p:cNvPr>
          <p:cNvSpPr/>
          <p:nvPr/>
        </p:nvSpPr>
        <p:spPr>
          <a:xfrm>
            <a:off x="1253358" y="1268447"/>
            <a:ext cx="2528067" cy="815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What is yolo?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7955110D-7229-4BB5-8C89-C759B3374CB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5460AD5E-003A-4FF8-B006-C2F572B64E8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5183780-4869-4B43-8FCF-09D0F425D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D47DBDF5-DFD1-4440-9338-C3401CBE9E83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29E508AF-8A0B-4882-B377-39169F6D5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2F5858DD-2AAA-4F6F-A3A1-A0DD6699302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0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15AE6-4E95-41C5-AB6D-0C45D767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306" y="1718268"/>
            <a:ext cx="7175388" cy="4766748"/>
          </a:xfrm>
          <a:prstGeom prst="rect">
            <a:avLst/>
          </a:prstGeom>
        </p:spPr>
      </p:pic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D47F07BA-BE69-4A8B-99EA-2EB8760C2AD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A7C2E11-9DE3-4351-968D-EDA5016C24F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9A21565-45B9-40DE-AAE6-DA7BDC03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1FE0CC25-99AA-410A-9325-B138A97DD3E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F79645D6-4DA5-4BE6-9706-A78CE541F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C621FC9E-360F-4AA8-9023-92518CC9DEB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8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D708250-5A0D-4B12-B644-4EFB4953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" t="-1197" r="-1" b="-1"/>
          <a:stretch/>
        </p:blipFill>
        <p:spPr>
          <a:xfrm>
            <a:off x="168762" y="1699218"/>
            <a:ext cx="9581670" cy="2167057"/>
          </a:xfrm>
          <a:prstGeom prst="rect">
            <a:avLst/>
          </a:prstGeom>
        </p:spPr>
      </p:pic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CF7E2408-057D-4B46-A1E0-E9D2C5098AC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FDDE5FC5-44B3-47C8-9F08-FC599194618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A2A7C679-648B-470C-8BB1-85C556E4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5DD9BB7E-CF58-42D9-B131-3C1EDC2AA8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AE43DEF0-0D85-4573-84BA-F01233DE2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2" name="Object 21">
            <a:extLst>
              <a:ext uri="{FF2B5EF4-FFF2-40B4-BE49-F238E27FC236}">
                <a16:creationId xmlns:a16="http://schemas.microsoft.com/office/drawing/2014/main" id="{770C32AE-B56B-4FDD-A47D-D3076BF6B1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4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3CDE260-9B7D-43AE-9B24-F7FAE1A3D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484406"/>
              </p:ext>
            </p:extLst>
          </p:nvPr>
        </p:nvGraphicFramePr>
        <p:xfrm>
          <a:off x="108371" y="1902475"/>
          <a:ext cx="9704262" cy="393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비트맵 이미지" r:id="rId7" imgW="10686960" imgH="4334040" progId="Paint.Picture">
                  <p:embed/>
                </p:oleObj>
              </mc:Choice>
              <mc:Fallback>
                <p:oleObj name="비트맵 이미지" r:id="rId7" imgW="10686960" imgH="4334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371" y="1902475"/>
                        <a:ext cx="9704262" cy="3935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5C760CA1-756C-4539-8533-74E00F62057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F70788D2-C434-46FB-8F93-7CC8D12BE0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135A165C-955C-4124-A107-5F9AA490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3A398776-F0D3-4D0A-B6F4-775AE0EC6B00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4" name="Object 18">
                <a:extLst>
                  <a:ext uri="{FF2B5EF4-FFF2-40B4-BE49-F238E27FC236}">
                    <a16:creationId xmlns:a16="http://schemas.microsoft.com/office/drawing/2014/main" id="{F8D3108C-1CE6-42FE-B928-0373D6F6E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6" name="Object 21">
            <a:extLst>
              <a:ext uri="{FF2B5EF4-FFF2-40B4-BE49-F238E27FC236}">
                <a16:creationId xmlns:a16="http://schemas.microsoft.com/office/drawing/2014/main" id="{A3B995EF-9207-468B-8175-8EB14EDB813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2621" y="1358571"/>
            <a:ext cx="4140160" cy="4140160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 cstate="print"/>
          <a:srcRect t="74234"/>
          <a:stretch/>
        </p:blipFill>
        <p:spPr>
          <a:xfrm>
            <a:off x="1835888" y="3986008"/>
            <a:ext cx="2722569" cy="586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7791" y="4111054"/>
            <a:ext cx="2540334" cy="140831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3207" y="2239468"/>
            <a:ext cx="2135342" cy="2135342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F1E9-2B7B-44E0-95B8-0B6ABEE76817}"/>
              </a:ext>
            </a:extLst>
          </p:cNvPr>
          <p:cNvSpPr/>
          <p:nvPr/>
        </p:nvSpPr>
        <p:spPr>
          <a:xfrm>
            <a:off x="1897792" y="3185962"/>
            <a:ext cx="2540334" cy="800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Contents</a:t>
            </a:r>
            <a:endParaRPr lang="ko-KR" altLang="en-US" sz="5000" b="1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00C9B3-1988-4529-81B5-BB317547B4D3}"/>
              </a:ext>
            </a:extLst>
          </p:cNvPr>
          <p:cNvSpPr/>
          <p:nvPr/>
        </p:nvSpPr>
        <p:spPr>
          <a:xfrm>
            <a:off x="5756041" y="1276350"/>
            <a:ext cx="2947479" cy="422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Contents &amp; Gantt Chart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Abstract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Architecture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Technologies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Demonstrate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Q &amp; 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DDA8A7-C29F-4BF2-8444-487543E28135}"/>
              </a:ext>
            </a:extLst>
          </p:cNvPr>
          <p:cNvSpPr/>
          <p:nvPr/>
        </p:nvSpPr>
        <p:spPr>
          <a:xfrm>
            <a:off x="5213258" y="1285875"/>
            <a:ext cx="299245" cy="422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1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2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3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4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5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6</a:t>
            </a: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B9D31D6C-B556-47A5-A87A-523E89F90DE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66CB65FD-5A1F-4B47-8154-8E677A0E86C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ED80D090-3BCB-436E-8999-D9FD4988F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A0347BC9-D3E4-4DF4-94ED-8E6EFCE684F6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E6B4A50-137C-4B57-9D2F-7D46ED024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73FF3847-E48E-47AE-B34C-CB696547F85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" y="836583"/>
            <a:ext cx="1226207" cy="1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2" y="3457451"/>
            <a:ext cx="42727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1)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21DA312-CDA1-44CA-AE99-054D5A02F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632074"/>
              </p:ext>
            </p:extLst>
          </p:nvPr>
        </p:nvGraphicFramePr>
        <p:xfrm>
          <a:off x="104776" y="1982095"/>
          <a:ext cx="9709784" cy="384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비트맵 이미지" r:id="rId7" imgW="10839600" imgH="4295880" progId="Paint.Picture">
                  <p:embed/>
                </p:oleObj>
              </mc:Choice>
              <mc:Fallback>
                <p:oleObj name="비트맵 이미지" r:id="rId7" imgW="10839600" imgH="4295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776" y="1982095"/>
                        <a:ext cx="9709784" cy="3848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74E3D2-E23F-4A7B-BFB4-E0D4655B5693}"/>
              </a:ext>
            </a:extLst>
          </p:cNvPr>
          <p:cNvSpPr/>
          <p:nvPr/>
        </p:nvSpPr>
        <p:spPr>
          <a:xfrm>
            <a:off x="4233764" y="3457451"/>
            <a:ext cx="4595237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2)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0144BA2C-04C5-4CB6-9258-B8F21D3C3B7D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0BBC26F8-6D7C-4164-9E92-8667BD1BA0C1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BD44302B-9E96-4539-8A62-9BE0BFB8E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CD4DFDB2-BEFA-4FC8-86A5-539380F186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D60578B8-1136-4212-9BC0-39BD35FD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2DC03B6-3ECA-4AE4-9DA3-1F33A879486F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732222-FB68-4FDF-B8FB-69274C2E10D4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3C1CF94-C9FA-4454-BC6D-E339DF5DD6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66" t="47111" r="474" b="36432"/>
          <a:stretch/>
        </p:blipFill>
        <p:spPr>
          <a:xfrm>
            <a:off x="236687" y="3209925"/>
            <a:ext cx="1325413" cy="10238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B024E4-9786-4A01-BBAB-18EC4C90FE57}"/>
              </a:ext>
            </a:extLst>
          </p:cNvPr>
          <p:cNvSpPr/>
          <p:nvPr/>
        </p:nvSpPr>
        <p:spPr>
          <a:xfrm>
            <a:off x="4299763" y="3457451"/>
            <a:ext cx="4177488" cy="102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X,y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 : Bounding BOX center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W,H :Bounding box size</a:t>
            </a: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C : Bounding box confidence ~P (obj in </a:t>
            </a:r>
            <a:r>
              <a:rPr lang="en-US" altLang="ko-KR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bbox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5761AC0-BD2D-4721-94C2-1FA56B576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060142"/>
              </p:ext>
            </p:extLst>
          </p:nvPr>
        </p:nvGraphicFramePr>
        <p:xfrm>
          <a:off x="148560" y="2050699"/>
          <a:ext cx="9594729" cy="386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비트맵 이미지" r:id="rId7" imgW="22659840" imgH="9124920" progId="Paint.Picture">
                  <p:embed/>
                </p:oleObj>
              </mc:Choice>
              <mc:Fallback>
                <p:oleObj name="비트맵 이미지" r:id="rId7" imgW="22659840" imgH="9124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560" y="2050699"/>
                        <a:ext cx="9594729" cy="386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7F13765F-F912-405B-9EAE-A73FA5E8AA0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3F9EF1BB-4DE3-4560-A2FE-CA93BE98CA90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914B1118-8FE1-4423-A143-4142A64AE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41646477-78FD-475D-8D7A-AA7FC5E8A5FE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465F325D-0385-4C04-84B9-081675D44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FCF8D53C-D285-4F2E-B508-E689D4046F6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22AC06-F7C4-4211-81F7-F6C75A0A5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1649339"/>
            <a:ext cx="7586662" cy="48398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788968A3-C974-42AC-BD86-17DAC3039CF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BEE594C-DED6-483B-93E0-6213B2D1BD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35009BB5-09B0-4AAD-80CD-C5FEEE20F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A8DFA575-A6BB-44E8-8708-53CD181FD43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558798A3-90D3-4C60-A621-F5DD83136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AC95500-8FFA-4C7C-8C5D-C5D41297EA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6DC29E-13CE-4E2E-B42F-AF5AAE337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7" y="1790380"/>
            <a:ext cx="6338887" cy="46993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0BBA10-6215-475A-AA1F-2FCF5ED7189F}"/>
              </a:ext>
            </a:extLst>
          </p:cNvPr>
          <p:cNvSpPr/>
          <p:nvPr/>
        </p:nvSpPr>
        <p:spPr>
          <a:xfrm>
            <a:off x="200997" y="1347399"/>
            <a:ext cx="5221641" cy="364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differences between yolo and other object detections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0084B658-7879-484C-85CD-1E523EAACE5E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1F38E1A9-95D1-4B97-B666-DADEE06F618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0" name="Object 15">
                <a:extLst>
                  <a:ext uri="{FF2B5EF4-FFF2-40B4-BE49-F238E27FC236}">
                    <a16:creationId xmlns:a16="http://schemas.microsoft.com/office/drawing/2014/main" id="{212715E8-ADEF-44F6-A3C4-DD7B491D0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D132DF4E-AE03-4878-B696-A5BF932961DF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9" name="Object 18">
                <a:extLst>
                  <a:ext uri="{FF2B5EF4-FFF2-40B4-BE49-F238E27FC236}">
                    <a16:creationId xmlns:a16="http://schemas.microsoft.com/office/drawing/2014/main" id="{1D96E3B3-3192-4167-A0E1-B1D203FFC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1" name="Object 21">
            <a:extLst>
              <a:ext uri="{FF2B5EF4-FFF2-40B4-BE49-F238E27FC236}">
                <a16:creationId xmlns:a16="http://schemas.microsoft.com/office/drawing/2014/main" id="{5CA77CE2-5921-4193-A66E-E5EE96317C9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36687" y="1014240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통신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구조랑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기능 구현에 관한 설명이 들어가기에 앞서서 </a:t>
            </a:r>
            <a:r>
              <a:rPr lang="en-US" altLang="ko-KR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ros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대해서도 살짝 얘기해주는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7100E0B-5332-4CC1-A5F8-6B32E2066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6" y="2423682"/>
            <a:ext cx="2517228" cy="670212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E9C20A8E-89C1-4441-9669-AFFF14DEAE62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E9441DDC-3511-4C61-A21D-ED09056BED96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F9E509CC-E0E6-4FA8-A3FF-6813643A1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252ED7C6-22FA-45FC-B44C-1502B781142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6" name="Object 18">
                <a:extLst>
                  <a:ext uri="{FF2B5EF4-FFF2-40B4-BE49-F238E27FC236}">
                    <a16:creationId xmlns:a16="http://schemas.microsoft.com/office/drawing/2014/main" id="{D0AEE699-DEEF-405F-BD38-AA27BA3D7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9" name="Object 21">
            <a:extLst>
              <a:ext uri="{FF2B5EF4-FFF2-40B4-BE49-F238E27FC236}">
                <a16:creationId xmlns:a16="http://schemas.microsoft.com/office/drawing/2014/main" id="{E4A58E71-F89F-4206-AE44-94650D19551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BDC632C0-C81E-4108-ADF7-693621892E15}"/>
              </a:ext>
            </a:extLst>
          </p:cNvPr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28" name="Object 7">
              <a:extLst>
                <a:ext uri="{FF2B5EF4-FFF2-40B4-BE49-F238E27FC236}">
                  <a16:creationId xmlns:a16="http://schemas.microsoft.com/office/drawing/2014/main" id="{78A140F2-7805-4CD4-AE88-938157556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165A43-F388-4E20-BBA6-3E8BDAE2F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6384"/>
            <a:ext cx="9906000" cy="27252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82FEE-9E1C-45B0-8BB8-EF37B03C938F}"/>
              </a:ext>
            </a:extLst>
          </p:cNvPr>
          <p:cNvSpPr/>
          <p:nvPr/>
        </p:nvSpPr>
        <p:spPr>
          <a:xfrm>
            <a:off x="1977239" y="3419575"/>
            <a:ext cx="682244" cy="410165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36C0BE26-E30C-4A35-AC97-803C7C5554A9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B024E68F-65C1-4106-A64F-FC2517FB2D98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2B8F7923-2B2F-4600-B422-E3FAAF5AC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8D1B8965-B1BE-41C5-958E-3BF8726C60E2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746BA599-FF48-4916-A4DD-28D9F25FA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EFE95D71-5AC4-47D1-AA7C-DCB15E1935A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452438" y="930647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얘는 앞에 슬라이드 그래프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+ navigation 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명령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내렸을때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업데이트된 그래프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88EA07F-A524-4365-BFE3-3809824F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45" y="969176"/>
            <a:ext cx="8430968" cy="58891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6F38B-DBF4-4B22-A4FC-FB247FDF9913}"/>
              </a:ext>
            </a:extLst>
          </p:cNvPr>
          <p:cNvSpPr/>
          <p:nvPr/>
        </p:nvSpPr>
        <p:spPr>
          <a:xfrm>
            <a:off x="3992707" y="5623444"/>
            <a:ext cx="385109" cy="231527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18A3E-A4BD-44D7-94CE-6F90BC3682A8}"/>
              </a:ext>
            </a:extLst>
          </p:cNvPr>
          <p:cNvSpPr/>
          <p:nvPr/>
        </p:nvSpPr>
        <p:spPr>
          <a:xfrm>
            <a:off x="3380913" y="930646"/>
            <a:ext cx="1608696" cy="3952242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C94CE982-D96E-4EE9-9DE0-A47ED155AE1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9" name="그룹 1005">
              <a:extLst>
                <a:ext uri="{FF2B5EF4-FFF2-40B4-BE49-F238E27FC236}">
                  <a16:creationId xmlns:a16="http://schemas.microsoft.com/office/drawing/2014/main" id="{8E7AE1BA-EE7D-492B-8D5B-2E953AD0CF9E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D1435EB9-D3E7-43DC-9367-6C6A68724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D162FCEB-1F69-4926-B4B4-E40530D5FED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28" name="Object 18">
                <a:extLst>
                  <a:ext uri="{FF2B5EF4-FFF2-40B4-BE49-F238E27FC236}">
                    <a16:creationId xmlns:a16="http://schemas.microsoft.com/office/drawing/2014/main" id="{8B83CDA6-D5AE-4174-9AB1-C44ED6888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0" name="Object 21">
            <a:extLst>
              <a:ext uri="{FF2B5EF4-FFF2-40B4-BE49-F238E27FC236}">
                <a16:creationId xmlns:a16="http://schemas.microsoft.com/office/drawing/2014/main" id="{9B716755-BA4C-4AB1-8F34-15A6E7EC4B3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5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136E6-1AA6-48CF-A321-806D494AA657}"/>
              </a:ext>
            </a:extLst>
          </p:cNvPr>
          <p:cNvSpPr/>
          <p:nvPr/>
        </p:nvSpPr>
        <p:spPr>
          <a:xfrm>
            <a:off x="1115757" y="1866170"/>
            <a:ext cx="2985195" cy="742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400" dirty="0">
                <a:solidFill>
                  <a:schemeClr val="tx1"/>
                </a:solidFill>
                <a:latin typeface="Bebas" panose="020B0606020202050201" pitchFamily="34" charset="0"/>
              </a:rPr>
              <a:t>demonstrate</a:t>
            </a:r>
            <a:endParaRPr lang="ko-KR" altLang="en-US" sz="4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7" name="그룹 1006">
            <a:extLst>
              <a:ext uri="{FF2B5EF4-FFF2-40B4-BE49-F238E27FC236}">
                <a16:creationId xmlns:a16="http://schemas.microsoft.com/office/drawing/2014/main" id="{D67DA2EA-5D6D-4EB9-907D-B2912BFAF0A2}"/>
              </a:ext>
            </a:extLst>
          </p:cNvPr>
          <p:cNvGrpSpPr/>
          <p:nvPr/>
        </p:nvGrpSpPr>
        <p:grpSpPr>
          <a:xfrm>
            <a:off x="6306454" y="1420289"/>
            <a:ext cx="3901492" cy="3901492"/>
            <a:chOff x="11642685" y="1435112"/>
            <a:chExt cx="7202754" cy="7202754"/>
          </a:xfrm>
        </p:grpSpPr>
        <p:pic>
          <p:nvPicPr>
            <p:cNvPr id="38" name="Object 19">
              <a:extLst>
                <a:ext uri="{FF2B5EF4-FFF2-40B4-BE49-F238E27FC236}">
                  <a16:creationId xmlns:a16="http://schemas.microsoft.com/office/drawing/2014/main" id="{2FC5FE7A-1F3B-44F0-BB9A-02228BE9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82CCAE35-45E8-4C50-95C2-254EEDD8C39F}"/>
              </a:ext>
            </a:extLst>
          </p:cNvPr>
          <p:cNvGrpSpPr/>
          <p:nvPr/>
        </p:nvGrpSpPr>
        <p:grpSpPr>
          <a:xfrm>
            <a:off x="4952381" y="2061713"/>
            <a:ext cx="2618646" cy="2618646"/>
            <a:chOff x="9142857" y="2619277"/>
            <a:chExt cx="4834423" cy="4834423"/>
          </a:xfrm>
        </p:grpSpPr>
        <p:pic>
          <p:nvPicPr>
            <p:cNvPr id="40" name="Object 22">
              <a:extLst>
                <a:ext uri="{FF2B5EF4-FFF2-40B4-BE49-F238E27FC236}">
                  <a16:creationId xmlns:a16="http://schemas.microsoft.com/office/drawing/2014/main" id="{8412C191-FA7B-4AEA-A392-84A62709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D8C1CAA9-D053-4CB5-9DF5-633F265203FB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2" name="Object 25">
              <a:extLst>
                <a:ext uri="{FF2B5EF4-FFF2-40B4-BE49-F238E27FC236}">
                  <a16:creationId xmlns:a16="http://schemas.microsoft.com/office/drawing/2014/main" id="{602CF1E2-6371-409B-8016-F69D0638A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53" name="그룹 1009">
            <a:extLst>
              <a:ext uri="{FF2B5EF4-FFF2-40B4-BE49-F238E27FC236}">
                <a16:creationId xmlns:a16="http://schemas.microsoft.com/office/drawing/2014/main" id="{E20908DD-3BF2-485E-A979-CE2C87D47257}"/>
              </a:ext>
            </a:extLst>
          </p:cNvPr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54" name="Object 28">
              <a:extLst>
                <a:ext uri="{FF2B5EF4-FFF2-40B4-BE49-F238E27FC236}">
                  <a16:creationId xmlns:a16="http://schemas.microsoft.com/office/drawing/2014/main" id="{A12A0C74-3E13-4F78-BB18-E9501EDB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62" name="Object 32">
            <a:extLst>
              <a:ext uri="{FF2B5EF4-FFF2-40B4-BE49-F238E27FC236}">
                <a16:creationId xmlns:a16="http://schemas.microsoft.com/office/drawing/2014/main" id="{1DDEFE5D-41C3-4D5F-8024-536FEA594D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5127" y="1698953"/>
            <a:ext cx="3383199" cy="3383199"/>
          </a:xfrm>
          <a:prstGeom prst="rect">
            <a:avLst/>
          </a:prstGeom>
        </p:spPr>
      </p:pic>
      <p:pic>
        <p:nvPicPr>
          <p:cNvPr id="61" name="Object 32">
            <a:extLst>
              <a:ext uri="{FF2B5EF4-FFF2-40B4-BE49-F238E27FC236}">
                <a16:creationId xmlns:a16="http://schemas.microsoft.com/office/drawing/2014/main" id="{0EEA7C60-93C4-4499-8FA3-AD3D115A615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82516" y="2206592"/>
            <a:ext cx="2310770" cy="2310770"/>
          </a:xfrm>
          <a:prstGeom prst="rect">
            <a:avLst/>
          </a:prstGeom>
        </p:spPr>
      </p:pic>
      <p:grpSp>
        <p:nvGrpSpPr>
          <p:cNvPr id="56" name="그룹 1011">
            <a:extLst>
              <a:ext uri="{FF2B5EF4-FFF2-40B4-BE49-F238E27FC236}">
                <a16:creationId xmlns:a16="http://schemas.microsoft.com/office/drawing/2014/main" id="{F5D0267C-E1DA-4795-A6B2-0ADDD1DB76A9}"/>
              </a:ext>
            </a:extLst>
          </p:cNvPr>
          <p:cNvGrpSpPr/>
          <p:nvPr/>
        </p:nvGrpSpPr>
        <p:grpSpPr>
          <a:xfrm>
            <a:off x="6859185" y="2030636"/>
            <a:ext cx="2796032" cy="2796032"/>
            <a:chOff x="12663110" y="2561905"/>
            <a:chExt cx="5161905" cy="5161905"/>
          </a:xfrm>
        </p:grpSpPr>
        <p:pic>
          <p:nvPicPr>
            <p:cNvPr id="59" name="Object 32">
              <a:extLst>
                <a:ext uri="{FF2B5EF4-FFF2-40B4-BE49-F238E27FC236}">
                  <a16:creationId xmlns:a16="http://schemas.microsoft.com/office/drawing/2014/main" id="{92744E53-084E-433F-9044-70F4E8BEB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2663110" y="2561905"/>
              <a:ext cx="5161905" cy="5161905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AA645F-4C63-4DBE-A5A3-4EDC261C0992}"/>
              </a:ext>
            </a:extLst>
          </p:cNvPr>
          <p:cNvSpPr/>
          <p:nvPr/>
        </p:nvSpPr>
        <p:spPr>
          <a:xfrm>
            <a:off x="1217462" y="2614514"/>
            <a:ext cx="2679527" cy="51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Please enjoy the show</a:t>
            </a:r>
          </a:p>
        </p:txBody>
      </p:sp>
      <p:pic>
        <p:nvPicPr>
          <p:cNvPr id="16388" name="Picture 4" descr="재생 버튼  무료 아이콘">
            <a:extLst>
              <a:ext uri="{FF2B5EF4-FFF2-40B4-BE49-F238E27FC236}">
                <a16:creationId xmlns:a16="http://schemas.microsoft.com/office/drawing/2014/main" id="{88C73FD5-19BC-462A-BD35-E5D35BBD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65" y="2177715"/>
            <a:ext cx="2502570" cy="25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1004">
            <a:extLst>
              <a:ext uri="{FF2B5EF4-FFF2-40B4-BE49-F238E27FC236}">
                <a16:creationId xmlns:a16="http://schemas.microsoft.com/office/drawing/2014/main" id="{B154F607-B425-4699-BF71-CCF60648AE24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4" name="그룹 1005">
              <a:extLst>
                <a:ext uri="{FF2B5EF4-FFF2-40B4-BE49-F238E27FC236}">
                  <a16:creationId xmlns:a16="http://schemas.microsoft.com/office/drawing/2014/main" id="{454BAB03-EA17-423E-9948-AD320FCD640F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7" name="Object 15">
                <a:extLst>
                  <a:ext uri="{FF2B5EF4-FFF2-40B4-BE49-F238E27FC236}">
                    <a16:creationId xmlns:a16="http://schemas.microsoft.com/office/drawing/2014/main" id="{C7B17F0F-4BE2-4578-8C64-54A3DB097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5" name="그룹 1006">
              <a:extLst>
                <a:ext uri="{FF2B5EF4-FFF2-40B4-BE49-F238E27FC236}">
                  <a16:creationId xmlns:a16="http://schemas.microsoft.com/office/drawing/2014/main" id="{6561446B-4F1A-4136-BDBA-54BDA6AD9489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6" name="Object 18">
                <a:extLst>
                  <a:ext uri="{FF2B5EF4-FFF2-40B4-BE49-F238E27FC236}">
                    <a16:creationId xmlns:a16="http://schemas.microsoft.com/office/drawing/2014/main" id="{987F73C8-0EA5-4CFB-A995-BE80C87F7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8" name="Object 21">
            <a:extLst>
              <a:ext uri="{FF2B5EF4-FFF2-40B4-BE49-F238E27FC236}">
                <a16:creationId xmlns:a16="http://schemas.microsoft.com/office/drawing/2014/main" id="{050AA7C0-9A51-4A04-B473-83F20D2CB788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45122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0894" y="1420289"/>
            <a:ext cx="3901492" cy="3901492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822" y="2061713"/>
            <a:ext cx="2618646" cy="2618646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22319" y="2061713"/>
            <a:ext cx="2618646" cy="2618646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8787" y="2557492"/>
            <a:ext cx="3292917" cy="12916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96744" y="2989460"/>
            <a:ext cx="2160000" cy="140831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40187DB7-9492-45C2-B4F3-258789FAC89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15" name="그룹 1005">
              <a:extLst>
                <a:ext uri="{FF2B5EF4-FFF2-40B4-BE49-F238E27FC236}">
                  <a16:creationId xmlns:a16="http://schemas.microsoft.com/office/drawing/2014/main" id="{991B69D6-5B67-4D13-B201-26F9F0C89AE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9" name="Object 15">
                <a:extLst>
                  <a:ext uri="{FF2B5EF4-FFF2-40B4-BE49-F238E27FC236}">
                    <a16:creationId xmlns:a16="http://schemas.microsoft.com/office/drawing/2014/main" id="{C6712BE8-2D2A-4A76-8D65-EDF4C48C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BD895570-4353-4792-899F-D91D7A685BD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8" name="Object 18">
                <a:extLst>
                  <a:ext uri="{FF2B5EF4-FFF2-40B4-BE49-F238E27FC236}">
                    <a16:creationId xmlns:a16="http://schemas.microsoft.com/office/drawing/2014/main" id="{5B441B54-B57C-4B81-A0C8-833834B9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20" name="Object 21">
            <a:extLst>
              <a:ext uri="{FF2B5EF4-FFF2-40B4-BE49-F238E27FC236}">
                <a16:creationId xmlns:a16="http://schemas.microsoft.com/office/drawing/2014/main" id="{4FDDFDB4-8C1B-4A6A-963C-17CCA0BC404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3" y="836583"/>
            <a:ext cx="424464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A076AC-3C87-7941-A2B6-D060689E2077}"/>
              </a:ext>
            </a:extLst>
          </p:cNvPr>
          <p:cNvSpPr txBox="1"/>
          <p:nvPr/>
        </p:nvSpPr>
        <p:spPr>
          <a:xfrm>
            <a:off x="4483346" y="150761"/>
            <a:ext cx="542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latin typeface="NanumGothic" panose="020D0604000000000000" pitchFamily="34" charset="-127"/>
                <a:ea typeface="NanumGothic" panose="020D0604000000000000" pitchFamily="34" charset="-127"/>
              </a:rPr>
              <a:t>사용 할 이미지 파일이랑 내용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남아서 삭제 안하고 가지고 있는 슬라이드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18C2997-994D-0E4C-B2B1-76FF42AE92F4}"/>
              </a:ext>
            </a:extLst>
          </p:cNvPr>
          <p:cNvGrpSpPr/>
          <p:nvPr/>
        </p:nvGrpSpPr>
        <p:grpSpPr>
          <a:xfrm>
            <a:off x="8103052" y="2154545"/>
            <a:ext cx="2228872" cy="2854976"/>
            <a:chOff x="3505464" y="2023448"/>
            <a:chExt cx="2228872" cy="285497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04F6D99-4964-3047-847D-29B60AE46A2C}"/>
                </a:ext>
              </a:extLst>
            </p:cNvPr>
            <p:cNvGrpSpPr/>
            <p:nvPr/>
          </p:nvGrpSpPr>
          <p:grpSpPr>
            <a:xfrm>
              <a:off x="3505465" y="2392781"/>
              <a:ext cx="2228871" cy="2485643"/>
              <a:chOff x="390133" y="2580602"/>
              <a:chExt cx="2968098" cy="331003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012E44E-1D7D-654F-B2EF-F1B1C7CB994E}"/>
                  </a:ext>
                </a:extLst>
              </p:cNvPr>
              <p:cNvGrpSpPr/>
              <p:nvPr/>
            </p:nvGrpSpPr>
            <p:grpSpPr>
              <a:xfrm>
                <a:off x="465624" y="3521694"/>
                <a:ext cx="2817114" cy="1381714"/>
                <a:chOff x="560726" y="3555948"/>
                <a:chExt cx="2817114" cy="1381714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5464F23-01C3-E147-A384-5775C4B3B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726" y="3555948"/>
                  <a:ext cx="1788101" cy="1381714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233AD5A-CDC7-7542-BB8B-05A7FAA2EC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323" y="3675795"/>
                  <a:ext cx="1073517" cy="1073517"/>
                </a:xfrm>
                <a:prstGeom prst="rect">
                  <a:avLst/>
                </a:prstGeom>
              </p:spPr>
            </p:pic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A4CE96C-C2E3-3A4B-A2A4-9BCDC57BDE1D}"/>
                  </a:ext>
                </a:extLst>
              </p:cNvPr>
              <p:cNvSpPr/>
              <p:nvPr/>
            </p:nvSpPr>
            <p:spPr>
              <a:xfrm>
                <a:off x="390133" y="2580602"/>
                <a:ext cx="2968098" cy="3310031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B12124-3FEA-FD4A-B06E-8F05A6EA6574}"/>
                </a:ext>
              </a:extLst>
            </p:cNvPr>
            <p:cNvSpPr txBox="1"/>
            <p:nvPr/>
          </p:nvSpPr>
          <p:spPr>
            <a:xfrm>
              <a:off x="3505464" y="2023448"/>
              <a:ext cx="934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CLIENT</a:t>
              </a:r>
              <a:endParaRPr kumimoji="1" lang="ko-Kore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4BFB7E2-249B-4148-9975-566658A21F7A}"/>
              </a:ext>
            </a:extLst>
          </p:cNvPr>
          <p:cNvGrpSpPr/>
          <p:nvPr/>
        </p:nvGrpSpPr>
        <p:grpSpPr>
          <a:xfrm>
            <a:off x="11722443" y="1508843"/>
            <a:ext cx="1783444" cy="1826494"/>
            <a:chOff x="7038555" y="-416"/>
            <a:chExt cx="1783444" cy="18264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3136C7D-63B7-BC48-9D12-AB846FBCEF43}"/>
                </a:ext>
              </a:extLst>
            </p:cNvPr>
            <p:cNvGrpSpPr/>
            <p:nvPr/>
          </p:nvGrpSpPr>
          <p:grpSpPr>
            <a:xfrm>
              <a:off x="7157038" y="392225"/>
              <a:ext cx="1664961" cy="1433853"/>
              <a:chOff x="3822332" y="2837924"/>
              <a:chExt cx="2721429" cy="234367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7E30D86-74BC-E646-A519-B48EF1608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7613" b="27613"/>
              <a:stretch/>
            </p:blipFill>
            <p:spPr>
              <a:xfrm>
                <a:off x="4347777" y="4105383"/>
                <a:ext cx="1670538" cy="74796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0C850FC-471C-AC40-B62E-FD98DE8F5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9256" y="3156938"/>
                <a:ext cx="2287580" cy="72344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82809EF-7ED1-2042-93F1-D34C87B5D913}"/>
                  </a:ext>
                </a:extLst>
              </p:cNvPr>
              <p:cNvSpPr/>
              <p:nvPr/>
            </p:nvSpPr>
            <p:spPr>
              <a:xfrm>
                <a:off x="3822332" y="2837924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8F3885-0A82-5F4D-A53A-09918DC81708}"/>
                </a:ext>
              </a:extLst>
            </p:cNvPr>
            <p:cNvSpPr txBox="1"/>
            <p:nvPr/>
          </p:nvSpPr>
          <p:spPr>
            <a:xfrm>
              <a:off x="7038555" y="-416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WEB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D0E51C-D05F-C045-8D35-0B83DCFE1A6C}"/>
              </a:ext>
            </a:extLst>
          </p:cNvPr>
          <p:cNvGrpSpPr/>
          <p:nvPr/>
        </p:nvGrpSpPr>
        <p:grpSpPr>
          <a:xfrm>
            <a:off x="11795052" y="3571189"/>
            <a:ext cx="1739497" cy="1752907"/>
            <a:chOff x="6964019" y="3700994"/>
            <a:chExt cx="1739497" cy="17529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F85CC-87F5-5640-8046-56F4E7A2E239}"/>
                </a:ext>
              </a:extLst>
            </p:cNvPr>
            <p:cNvSpPr txBox="1"/>
            <p:nvPr/>
          </p:nvSpPr>
          <p:spPr>
            <a:xfrm>
              <a:off x="6964019" y="3700994"/>
              <a:ext cx="429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AI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68A6DFD-4530-3E48-81E9-F86C3020CE1F}"/>
                </a:ext>
              </a:extLst>
            </p:cNvPr>
            <p:cNvGrpSpPr/>
            <p:nvPr/>
          </p:nvGrpSpPr>
          <p:grpSpPr>
            <a:xfrm>
              <a:off x="7038555" y="4020049"/>
              <a:ext cx="1664961" cy="1433852"/>
              <a:chOff x="6360689" y="4132552"/>
              <a:chExt cx="2721429" cy="234367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FBD8840-3192-B441-9700-0619EACE8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4676" y="4743004"/>
                <a:ext cx="2113455" cy="1122773"/>
              </a:xfrm>
              <a:prstGeom prst="rect">
                <a:avLst/>
              </a:prstGeom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494AB2C-63EE-4148-9591-C17CAED15761}"/>
                  </a:ext>
                </a:extLst>
              </p:cNvPr>
              <p:cNvSpPr/>
              <p:nvPr/>
            </p:nvSpPr>
            <p:spPr>
              <a:xfrm>
                <a:off x="6360689" y="4132552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573D3F0-AFF0-3845-A04A-38CDD09B1D9B}"/>
              </a:ext>
            </a:extLst>
          </p:cNvPr>
          <p:cNvGrpSpPr/>
          <p:nvPr/>
        </p:nvGrpSpPr>
        <p:grpSpPr>
          <a:xfrm>
            <a:off x="4502629" y="2842446"/>
            <a:ext cx="1594061" cy="1654036"/>
            <a:chOff x="453593" y="3429000"/>
            <a:chExt cx="1594061" cy="16540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4DDEE-EA43-2644-A8DD-144458B9BCDE}"/>
                </a:ext>
              </a:extLst>
            </p:cNvPr>
            <p:cNvSpPr txBox="1"/>
            <p:nvPr/>
          </p:nvSpPr>
          <p:spPr>
            <a:xfrm>
              <a:off x="453593" y="3429000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하드웨어</a:t>
              </a:r>
              <a:endPara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D08047A-2BC1-8F4C-BC98-20EA28DDB91D}"/>
                </a:ext>
              </a:extLst>
            </p:cNvPr>
            <p:cNvGrpSpPr/>
            <p:nvPr/>
          </p:nvGrpSpPr>
          <p:grpSpPr>
            <a:xfrm>
              <a:off x="532841" y="3778490"/>
              <a:ext cx="1514813" cy="1304546"/>
              <a:chOff x="1260680" y="1837020"/>
              <a:chExt cx="2721429" cy="23436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CF5429E-1185-D44A-A8A6-C732F8FF6B8B}"/>
                  </a:ext>
                </a:extLst>
              </p:cNvPr>
              <p:cNvSpPr/>
              <p:nvPr/>
            </p:nvSpPr>
            <p:spPr>
              <a:xfrm>
                <a:off x="1260680" y="1837020"/>
                <a:ext cx="2721429" cy="2343676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69B2CA9-498B-3946-81E4-25ABDDE9A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0308" y="2290889"/>
                <a:ext cx="1782173" cy="1435938"/>
              </a:xfrm>
              <a:prstGeom prst="rect">
                <a:avLst/>
              </a:prstGeom>
            </p:spPr>
          </p:pic>
        </p:grpSp>
      </p:grp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9ADF4412-76B5-FA43-8C1F-844C84DFFB43}"/>
              </a:ext>
            </a:extLst>
          </p:cNvPr>
          <p:cNvSpPr/>
          <p:nvPr/>
        </p:nvSpPr>
        <p:spPr>
          <a:xfrm>
            <a:off x="6551939" y="3460059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A081C8FF-4658-374E-9EA0-FB5D599F68E1}"/>
              </a:ext>
            </a:extLst>
          </p:cNvPr>
          <p:cNvSpPr/>
          <p:nvPr/>
        </p:nvSpPr>
        <p:spPr>
          <a:xfrm rot="10800000">
            <a:off x="6551939" y="3714950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670B2221-F280-6C49-8E66-49B6FC3143CA}"/>
              </a:ext>
            </a:extLst>
          </p:cNvPr>
          <p:cNvSpPr/>
          <p:nvPr/>
        </p:nvSpPr>
        <p:spPr>
          <a:xfrm>
            <a:off x="10713084" y="2669414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4DD23353-9D04-884F-B893-9383EE9DF575}"/>
              </a:ext>
            </a:extLst>
          </p:cNvPr>
          <p:cNvSpPr/>
          <p:nvPr/>
        </p:nvSpPr>
        <p:spPr>
          <a:xfrm rot="10800000">
            <a:off x="10713084" y="2924305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73AE1829-1C82-934E-AE9F-C941365F33C2}"/>
              </a:ext>
            </a:extLst>
          </p:cNvPr>
          <p:cNvSpPr/>
          <p:nvPr/>
        </p:nvSpPr>
        <p:spPr>
          <a:xfrm>
            <a:off x="10713084" y="4197682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884A8A7C-9517-A14D-9A6F-1E3980A36F97}"/>
              </a:ext>
            </a:extLst>
          </p:cNvPr>
          <p:cNvSpPr/>
          <p:nvPr/>
        </p:nvSpPr>
        <p:spPr>
          <a:xfrm rot="10800000">
            <a:off x="10713084" y="4452573"/>
            <a:ext cx="870857" cy="1391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9EB4A33D-D268-4C4C-8957-651BC83BD2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13" b="27613"/>
          <a:stretch/>
        </p:blipFill>
        <p:spPr>
          <a:xfrm>
            <a:off x="10835724" y="3890244"/>
            <a:ext cx="592420" cy="2652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B95B464-8125-934F-B61B-D1B6352CC477}"/>
              </a:ext>
            </a:extLst>
          </p:cNvPr>
          <p:cNvSpPr txBox="1"/>
          <p:nvPr/>
        </p:nvSpPr>
        <p:spPr>
          <a:xfrm>
            <a:off x="10734414" y="2337003"/>
            <a:ext cx="7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TCP/IP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E38DE7-8E72-EE41-8093-578B726D66CD}"/>
              </a:ext>
            </a:extLst>
          </p:cNvPr>
          <p:cNvSpPr txBox="1"/>
          <p:nvPr/>
        </p:nvSpPr>
        <p:spPr>
          <a:xfrm>
            <a:off x="6639925" y="3103097"/>
            <a:ext cx="56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ROS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D2D87A-300A-394A-8575-5BBBA995E374}"/>
              </a:ext>
            </a:extLst>
          </p:cNvPr>
          <p:cNvSpPr txBox="1"/>
          <p:nvPr/>
        </p:nvSpPr>
        <p:spPr>
          <a:xfrm>
            <a:off x="7650628" y="965678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SERVER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F6D0A8C-D261-3149-A98D-8A831CFF6579}"/>
              </a:ext>
            </a:extLst>
          </p:cNvPr>
          <p:cNvSpPr/>
          <p:nvPr/>
        </p:nvSpPr>
        <p:spPr>
          <a:xfrm>
            <a:off x="7748698" y="1335010"/>
            <a:ext cx="6197683" cy="423419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641302A-63A5-449B-9A30-59E09277DC2C}"/>
              </a:ext>
            </a:extLst>
          </p:cNvPr>
          <p:cNvGrpSpPr/>
          <p:nvPr/>
        </p:nvGrpSpPr>
        <p:grpSpPr>
          <a:xfrm>
            <a:off x="-4112415" y="1342389"/>
            <a:ext cx="6254629" cy="4345631"/>
            <a:chOff x="0" y="0"/>
            <a:chExt cx="9719858" cy="6753225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440A33D-C930-4895-BF36-2D4C228D0474}"/>
                </a:ext>
              </a:extLst>
            </p:cNvPr>
            <p:cNvCxnSpPr>
              <a:cxnSpLocks/>
            </p:cNvCxnSpPr>
            <p:nvPr/>
          </p:nvCxnSpPr>
          <p:spPr>
            <a:xfrm>
              <a:off x="1990284" y="5692247"/>
              <a:ext cx="3554922" cy="3143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80" name="개체 79">
              <a:extLst>
                <a:ext uri="{FF2B5EF4-FFF2-40B4-BE49-F238E27FC236}">
                  <a16:creationId xmlns:a16="http://schemas.microsoft.com/office/drawing/2014/main" id="{7E2EEF16-2A26-4D04-8A52-F41A597352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0629" y="2"/>
            <a:ext cx="3659766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7" name="비트맵 이미지" r:id="rId10" imgW="6991200" imgH="5638680" progId="Paint.Picture">
                    <p:embed/>
                  </p:oleObj>
                </mc:Choice>
                <mc:Fallback>
                  <p:oleObj name="비트맵 이미지" r:id="rId10" imgW="6991200" imgH="5638680" progId="Paint.Picture">
                    <p:embed/>
                    <p:pic>
                      <p:nvPicPr>
                        <p:cNvPr id="2" name="개체 1">
                          <a:extLst>
                            <a:ext uri="{FF2B5EF4-FFF2-40B4-BE49-F238E27FC236}">
                              <a16:creationId xmlns:a16="http://schemas.microsoft.com/office/drawing/2014/main" id="{96C8B2B5-388C-42D4-A8FA-B2F1B84BA5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230629" y="2"/>
                          <a:ext cx="3659766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A530582-0397-4F76-BD0F-13341B48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336" y="1666376"/>
              <a:ext cx="1848108" cy="1381318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C249C5F-0E42-4884-9443-4F1DF44920B5}"/>
                </a:ext>
              </a:extLst>
            </p:cNvPr>
            <p:cNvCxnSpPr>
              <a:cxnSpLocks/>
              <a:stCxn id="81" idx="2"/>
              <a:endCxn id="86" idx="1"/>
            </p:cNvCxnSpPr>
            <p:nvPr/>
          </p:nvCxnSpPr>
          <p:spPr>
            <a:xfrm>
              <a:off x="968390" y="3047694"/>
              <a:ext cx="345525" cy="605175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CE630633-D0D5-49C6-97C9-8520308C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63377" y="3617665"/>
              <a:ext cx="847843" cy="1076475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32FA98A-EFAA-4229-8FDB-292F6DE9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15534" y="3617665"/>
              <a:ext cx="847843" cy="1076475"/>
            </a:xfrm>
            <a:prstGeom prst="rect">
              <a:avLst/>
            </a:prstGeom>
          </p:spPr>
        </p:pic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CED980B-10B2-4709-B2D1-E8EF6EE23FDD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1990284" y="2833219"/>
              <a:ext cx="1753144" cy="819650"/>
            </a:xfrm>
            <a:prstGeom prst="line">
              <a:avLst/>
            </a:prstGeom>
            <a:ln w="571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494164A4-4201-4480-B5DB-932F83B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13915" y="3429000"/>
              <a:ext cx="676369" cy="447737"/>
            </a:xfrm>
            <a:prstGeom prst="rect">
              <a:avLst/>
            </a:prstGeom>
          </p:spPr>
        </p:pic>
        <p:pic>
          <p:nvPicPr>
            <p:cNvPr id="87" name="Picture 9">
              <a:extLst>
                <a:ext uri="{FF2B5EF4-FFF2-40B4-BE49-F238E27FC236}">
                  <a16:creationId xmlns:a16="http://schemas.microsoft.com/office/drawing/2014/main" id="{D204F59C-4C76-436F-82E0-817E9DEA6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0" b="34430"/>
            <a:stretch/>
          </p:blipFill>
          <p:spPr bwMode="auto">
            <a:xfrm>
              <a:off x="0" y="0"/>
              <a:ext cx="198120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AA4FA9A-6658-46FE-82C3-09ED3AE04EB8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0" y="628650"/>
              <a:ext cx="2100327" cy="94247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12BA9E8-7FB3-4ECF-9CC3-4033421FCA02}"/>
                </a:ext>
              </a:extLst>
            </p:cNvPr>
            <p:cNvCxnSpPr>
              <a:cxnSpLocks/>
            </p:cNvCxnSpPr>
            <p:nvPr/>
          </p:nvCxnSpPr>
          <p:spPr>
            <a:xfrm>
              <a:off x="1620742" y="533400"/>
              <a:ext cx="678086" cy="27940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90" name="개체 89">
              <a:extLst>
                <a:ext uri="{FF2B5EF4-FFF2-40B4-BE49-F238E27FC236}">
                  <a16:creationId xmlns:a16="http://schemas.microsoft.com/office/drawing/2014/main" id="{2C7DE33C-F95D-4D1C-A764-B93D2EC513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45206" y="3350281"/>
            <a:ext cx="4174652" cy="2951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" name="비트맵 이미지" r:id="rId16" imgW="16716240" imgH="11820600" progId="Paint.Picture">
                    <p:embed/>
                  </p:oleObj>
                </mc:Choice>
                <mc:Fallback>
                  <p:oleObj name="비트맵 이미지" r:id="rId16" imgW="16716240" imgH="11820600" progId="Paint.Picture">
                    <p:embed/>
                    <p:pic>
                      <p:nvPicPr>
                        <p:cNvPr id="3" name="개체 2">
                          <a:extLst>
                            <a:ext uri="{FF2B5EF4-FFF2-40B4-BE49-F238E27FC236}">
                              <a16:creationId xmlns:a16="http://schemas.microsoft.com/office/drawing/2014/main" id="{403E6DCC-689F-4E82-AEF8-9DD3B471D8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545206" y="3350281"/>
                          <a:ext cx="4174652" cy="29517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FFF5A8B-FBA6-4F11-93E4-B9B50E96F74E}"/>
                </a:ext>
              </a:extLst>
            </p:cNvPr>
            <p:cNvCxnSpPr>
              <a:cxnSpLocks/>
            </p:cNvCxnSpPr>
            <p:nvPr/>
          </p:nvCxnSpPr>
          <p:spPr>
            <a:xfrm>
              <a:off x="5512627" y="1784353"/>
              <a:ext cx="286793" cy="230504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C510E1C-5EE4-4702-9166-81CFD006C7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5499" y="1784355"/>
              <a:ext cx="380911" cy="23715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D41D942-D1EE-4071-9030-1AF82E191016}"/>
                </a:ext>
              </a:extLst>
            </p:cNvPr>
            <p:cNvCxnSpPr>
              <a:cxnSpLocks/>
            </p:cNvCxnSpPr>
            <p:nvPr/>
          </p:nvCxnSpPr>
          <p:spPr>
            <a:xfrm>
              <a:off x="4187298" y="6505575"/>
              <a:ext cx="260402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DA184816-6166-4B69-919E-0F2E9C502FD0}"/>
                </a:ext>
              </a:extLst>
            </p:cNvPr>
            <p:cNvCxnSpPr>
              <a:cxnSpLocks/>
            </p:cNvCxnSpPr>
            <p:nvPr/>
          </p:nvCxnSpPr>
          <p:spPr>
            <a:xfrm>
              <a:off x="3331562" y="6753225"/>
              <a:ext cx="390743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5FC22B6-2E02-4518-B7F5-F762D96B6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5" y="6133823"/>
              <a:ext cx="35719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032AA08-8D21-480B-80D9-3B84E6B5A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30602" y="6133823"/>
              <a:ext cx="8398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6AFDF7F-7773-4DDC-B031-9766D175CBCF}"/>
                </a:ext>
              </a:extLst>
            </p:cNvPr>
            <p:cNvCxnSpPr>
              <a:stCxn id="83" idx="2"/>
            </p:cNvCxnSpPr>
            <p:nvPr/>
          </p:nvCxnSpPr>
          <p:spPr>
            <a:xfrm flipH="1">
              <a:off x="4187298" y="4694140"/>
              <a:ext cx="1" cy="18114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7E87B06-D5C6-4184-BC86-B3C443B7399D}"/>
                </a:ext>
              </a:extLst>
            </p:cNvPr>
            <p:cNvCxnSpPr>
              <a:cxnSpLocks/>
            </p:cNvCxnSpPr>
            <p:nvPr/>
          </p:nvCxnSpPr>
          <p:spPr>
            <a:xfrm>
              <a:off x="7158830" y="6133823"/>
              <a:ext cx="71772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2BE70788-127E-4918-9E39-59C4D7085B65}"/>
                </a:ext>
              </a:extLst>
            </p:cNvPr>
            <p:cNvCxnSpPr>
              <a:cxnSpLocks/>
            </p:cNvCxnSpPr>
            <p:nvPr/>
          </p:nvCxnSpPr>
          <p:spPr>
            <a:xfrm>
              <a:off x="3323670" y="4694140"/>
              <a:ext cx="15785" cy="20590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8ECC869-302A-4DF7-BEF8-F0A792B79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6893" y="6133823"/>
              <a:ext cx="63879" cy="6194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E969051C-9569-48C9-9BB7-BF1B81BA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46562" y="6133823"/>
              <a:ext cx="44763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033F67F-DD74-4E7A-B63F-550F83CE0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1326" y="6133823"/>
              <a:ext cx="115887" cy="3717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그래픽 102" descr="연결됨 연결 해제됨 단색으로 채워진">
              <a:extLst>
                <a:ext uri="{FF2B5EF4-FFF2-40B4-BE49-F238E27FC236}">
                  <a16:creationId xmlns:a16="http://schemas.microsoft.com/office/drawing/2014/main" id="{A4866EA5-AEE1-46D1-A033-BE54C036F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3909" y="4462574"/>
              <a:ext cx="1475179" cy="1475179"/>
            </a:xfrm>
            <a:prstGeom prst="rect">
              <a:avLst/>
            </a:prstGeom>
          </p:spPr>
        </p:pic>
      </p:grpSp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D3A7D1DE-66F1-4085-890F-EFD780FBF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96863"/>
              </p:ext>
            </p:extLst>
          </p:nvPr>
        </p:nvGraphicFramePr>
        <p:xfrm>
          <a:off x="1835646" y="376564"/>
          <a:ext cx="2491708" cy="28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비트맵 이미지" r:id="rId20" imgW="6648480" imgH="7620120" progId="Paint.Picture">
                  <p:embed/>
                </p:oleObj>
              </mc:Choice>
              <mc:Fallback>
                <p:oleObj name="비트맵 이미지" r:id="rId20" imgW="6648480" imgH="762012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E322A0CA-1A4E-443E-8280-57E816D3C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5646" y="376564"/>
                        <a:ext cx="2491708" cy="28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44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8300"/>
            <a:ext cx="3219048" cy="6121400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389" y="1336787"/>
            <a:ext cx="4235318" cy="423531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B95781-B503-446D-81C4-5FABA5FEE73F}"/>
              </a:ext>
            </a:extLst>
          </p:cNvPr>
          <p:cNvSpPr/>
          <p:nvPr/>
        </p:nvSpPr>
        <p:spPr>
          <a:xfrm>
            <a:off x="5612700" y="3429000"/>
            <a:ext cx="3566450" cy="306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사진 좀 전체적인 내용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총괄할만한거로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바꾸면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좋을거같고</a:t>
            </a:r>
            <a:endParaRPr lang="en-US" altLang="ko-KR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endParaRPr lang="en-US" altLang="ko-KR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여기에는 프로젝트 주제를 이걸로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잡은거에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대한 방향성을 제시해주면 좋을 거 같습니다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강사님 피드백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경비가 직접 마스크 미착용자에게 대면으로 뭐라하기 좀 그러지 않냐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그런 상황을 예시로 들어주면 어떨까</a:t>
            </a:r>
            <a:endParaRPr lang="en-US" altLang="ko-KR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653967" y="1781472"/>
            <a:ext cx="3799595" cy="153031"/>
            <a:chOff x="10438095" y="2101909"/>
            <a:chExt cx="6390476" cy="259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0C17D80-2475-8F44-818D-838922B9C51D}"/>
              </a:ext>
            </a:extLst>
          </p:cNvPr>
          <p:cNvSpPr/>
          <p:nvPr/>
        </p:nvSpPr>
        <p:spPr>
          <a:xfrm>
            <a:off x="1285376" y="1499615"/>
            <a:ext cx="3852720" cy="3852719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826C54-9332-4937-A262-D35F93AF45CB}"/>
              </a:ext>
            </a:extLst>
          </p:cNvPr>
          <p:cNvSpPr/>
          <p:nvPr/>
        </p:nvSpPr>
        <p:spPr>
          <a:xfrm>
            <a:off x="5612699" y="2000338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Why WE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NEED</a:t>
            </a:r>
            <a:r>
              <a:rPr lang="ko-KR" altLang="en-US" sz="3200" dirty="0">
                <a:solidFill>
                  <a:schemeClr val="tx1"/>
                </a:solidFill>
                <a:latin typeface="Bebas" panose="020B0606020202050201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robot?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Bebas" panose="020B0606020202050201" pitchFamily="34" charset="0"/>
              </a:rPr>
              <a:t>WHAT WE WANT TO DETECT?</a:t>
            </a:r>
          </a:p>
        </p:txBody>
      </p:sp>
      <p:grpSp>
        <p:nvGrpSpPr>
          <p:cNvPr id="28" name="그룹 1004">
            <a:extLst>
              <a:ext uri="{FF2B5EF4-FFF2-40B4-BE49-F238E27FC236}">
                <a16:creationId xmlns:a16="http://schemas.microsoft.com/office/drawing/2014/main" id="{8894AF13-5B2A-420D-8181-B9B8DE0BB69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0F7DAA97-F75E-4222-9CDD-742F773B2D6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C8CC54BE-4CA8-4C1D-88D1-FCD9CDF12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376CF924-7EE6-4EA2-8ABC-2080088A01F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1" name="Object 18">
                <a:extLst>
                  <a:ext uri="{FF2B5EF4-FFF2-40B4-BE49-F238E27FC236}">
                    <a16:creationId xmlns:a16="http://schemas.microsoft.com/office/drawing/2014/main" id="{6998ECD8-BBED-47C5-A3BA-99F7529C9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3" name="Object 21">
            <a:extLst>
              <a:ext uri="{FF2B5EF4-FFF2-40B4-BE49-F238E27FC236}">
                <a16:creationId xmlns:a16="http://schemas.microsoft.com/office/drawing/2014/main" id="{CA11B25B-3984-4B41-8A8F-B4489E210EC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66667" y="1075599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욜로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관한 슬라이드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710137" y="746454"/>
            <a:ext cx="4752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25113-EECA-4990-AA3C-6D2F39D8FB40}"/>
              </a:ext>
            </a:extLst>
          </p:cNvPr>
          <p:cNvSpPr/>
          <p:nvPr/>
        </p:nvSpPr>
        <p:spPr>
          <a:xfrm>
            <a:off x="1060182" y="96769"/>
            <a:ext cx="4231803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R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eal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-t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ime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o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bject</a:t>
            </a:r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 d</a:t>
            </a:r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etection</a:t>
            </a:r>
            <a:endParaRPr lang="ko-KR" altLang="en-US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D9A376-72B3-435E-8208-82E7EC58B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97" y="1951057"/>
            <a:ext cx="5793250" cy="38310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4CBB4B-65B4-4827-BECE-15ABFD248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4" y="1699218"/>
            <a:ext cx="5943612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236687" y="1014240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Tf</a:t>
            </a:r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에 관해서 살짝 설명이 </a:t>
            </a:r>
            <a:r>
              <a:rPr lang="ko-KR" altLang="en-US" dirty="0" err="1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들어가야할거같기도하고</a:t>
            </a:r>
            <a:endParaRPr lang="ko-KR" altLang="en-US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443771" y="321233"/>
            <a:ext cx="173365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n</a:t>
            </a:r>
            <a:r>
              <a:rPr lang="en-US" altLang="ko-KR" sz="3400" dirty="0">
                <a:solidFill>
                  <a:schemeClr val="tx1"/>
                </a:solidFill>
                <a:latin typeface="Bebas" panose="020B0606020202050201" pitchFamily="34" charset="0"/>
              </a:rPr>
              <a:t>etwork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3052787" y="746454"/>
            <a:ext cx="6408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E42785-8F42-4C95-9614-337CE59C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821" y="1691513"/>
            <a:ext cx="9283196" cy="47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812" y="2145396"/>
            <a:ext cx="2439764" cy="9203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716" y="3504315"/>
            <a:ext cx="3535499" cy="2049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780" y="3036590"/>
            <a:ext cx="1682323" cy="4333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06454" y="1420289"/>
            <a:ext cx="3901492" cy="3901492"/>
            <a:chOff x="11642685" y="1435112"/>
            <a:chExt cx="7202754" cy="72027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52381" y="2061713"/>
            <a:ext cx="2618646" cy="2618646"/>
            <a:chOff x="9142857" y="2619277"/>
            <a:chExt cx="4834423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47878" y="2061713"/>
            <a:ext cx="2618646" cy="2618646"/>
            <a:chOff x="12826850" y="2619277"/>
            <a:chExt cx="4834423" cy="48344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9185" y="2030636"/>
            <a:ext cx="2796032" cy="2796032"/>
            <a:chOff x="12663110" y="2561905"/>
            <a:chExt cx="5161905" cy="51619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05172" y="2803967"/>
              <a:ext cx="4677780" cy="4677780"/>
              <a:chOff x="12905172" y="2803967"/>
              <a:chExt cx="4677780" cy="467778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905172" y="2803967"/>
                <a:ext cx="4677780" cy="46777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687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0953" y="1367739"/>
            <a:ext cx="4235318" cy="4235318"/>
            <a:chOff x="9657143" y="1338095"/>
            <a:chExt cx="7819048" cy="7819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7143" y="1338095"/>
              <a:ext cx="7819048" cy="78190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3809" y="1704761"/>
              <a:ext cx="7085713" cy="7085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1131" y="804919"/>
            <a:ext cx="9492157" cy="205346"/>
            <a:chOff x="463626" y="299041"/>
            <a:chExt cx="17523982" cy="379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960" y="272375"/>
              <a:ext cx="1052596" cy="353324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958633-8E71-4D28-A529-22BD4ED7169D}"/>
              </a:ext>
            </a:extLst>
          </p:cNvPr>
          <p:cNvSpPr/>
          <p:nvPr/>
        </p:nvSpPr>
        <p:spPr>
          <a:xfrm>
            <a:off x="806844" y="3306900"/>
            <a:ext cx="3566450" cy="94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예제입니다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806843" y="1878238"/>
            <a:ext cx="4130589" cy="1288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solidFill>
                  <a:schemeClr val="tx1"/>
                </a:solidFill>
                <a:latin typeface="Bebas" panose="020B0606020202050201" pitchFamily="34" charset="0"/>
              </a:rPr>
              <a:t>examples</a:t>
            </a:r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4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3242938"/>
            <a:ext cx="9906000" cy="1209515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71812" y="1538338"/>
            <a:ext cx="6588000" cy="140831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2864578" y="2543780"/>
            <a:ext cx="1440000" cy="1440000"/>
            <a:chOff x="5408407" y="3905514"/>
            <a:chExt cx="1440000" cy="1440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4537569" y="2547658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7883550" y="2543371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6210560" y="2543371"/>
            <a:ext cx="1440000" cy="1440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E05BEE-4073-4111-BD06-8076A82FB184}"/>
              </a:ext>
            </a:extLst>
          </p:cNvPr>
          <p:cNvGrpSpPr/>
          <p:nvPr/>
        </p:nvGrpSpPr>
        <p:grpSpPr>
          <a:xfrm>
            <a:off x="2651489" y="4086391"/>
            <a:ext cx="1866179" cy="2209681"/>
            <a:chOff x="2651489" y="4086391"/>
            <a:chExt cx="1866179" cy="2209681"/>
          </a:xfrm>
          <a:noFill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DE8D82-F0EB-4DA4-8EAE-798BB5CBDD76}"/>
                </a:ext>
              </a:extLst>
            </p:cNvPr>
            <p:cNvSpPr/>
            <p:nvPr/>
          </p:nvSpPr>
          <p:spPr>
            <a:xfrm>
              <a:off x="2651489" y="4086391"/>
              <a:ext cx="1866179" cy="390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</a:rPr>
                <a:t>AUTONOMOUS ROBOT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3AFC2A4-4BAE-4C81-B407-D43B41906023}"/>
                </a:ext>
              </a:extLst>
            </p:cNvPr>
            <p:cNvSpPr/>
            <p:nvPr/>
          </p:nvSpPr>
          <p:spPr>
            <a:xfrm>
              <a:off x="2651489" y="4679060"/>
              <a:ext cx="1866178" cy="1617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ROS based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SLAM &amp; NAVIGATION autonomous driving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using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TURTLEBOT3 BURGER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51A6058-D938-46A4-B3B7-8994D4FA2574}"/>
              </a:ext>
            </a:extLst>
          </p:cNvPr>
          <p:cNvGrpSpPr/>
          <p:nvPr/>
        </p:nvGrpSpPr>
        <p:grpSpPr>
          <a:xfrm>
            <a:off x="4537568" y="4086225"/>
            <a:ext cx="3112991" cy="1628774"/>
            <a:chOff x="2864577" y="4086225"/>
            <a:chExt cx="3112991" cy="1628774"/>
          </a:xfrm>
          <a:noFill/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67E3D8C-C63B-46F3-9352-9C5831ADD21A}"/>
                </a:ext>
              </a:extLst>
            </p:cNvPr>
            <p:cNvSpPr/>
            <p:nvPr/>
          </p:nvSpPr>
          <p:spPr>
            <a:xfrm>
              <a:off x="2864578" y="4086225"/>
              <a:ext cx="1440000" cy="390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</a:rPr>
                <a:t>Mask DETECT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F05F89E-2A36-45DD-ADBF-6C232EF56031}"/>
                </a:ext>
              </a:extLst>
            </p:cNvPr>
            <p:cNvSpPr/>
            <p:nvPr/>
          </p:nvSpPr>
          <p:spPr>
            <a:xfrm>
              <a:off x="2864577" y="5021217"/>
              <a:ext cx="3112991" cy="693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Deep learning ai model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Real-time</a:t>
              </a:r>
              <a:r>
                <a:rPr lang="ko-KR" altLang="en-US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object</a:t>
              </a:r>
              <a:r>
                <a:rPr lang="ko-KR" altLang="en-US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detection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endParaRPr>
            </a:p>
          </p:txBody>
        </p:sp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AC6EC59-AEE0-496A-A97C-929D0F811CA5}"/>
              </a:ext>
            </a:extLst>
          </p:cNvPr>
          <p:cNvSpPr/>
          <p:nvPr/>
        </p:nvSpPr>
        <p:spPr>
          <a:xfrm>
            <a:off x="6210560" y="4086391"/>
            <a:ext cx="1440000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</a:rPr>
              <a:t>FIRE DETECT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1E578A8-F8FA-475E-9643-519FD2C70C95}"/>
              </a:ext>
            </a:extLst>
          </p:cNvPr>
          <p:cNvGrpSpPr/>
          <p:nvPr/>
        </p:nvGrpSpPr>
        <p:grpSpPr>
          <a:xfrm>
            <a:off x="7564523" y="4085816"/>
            <a:ext cx="2078054" cy="1786092"/>
            <a:chOff x="2545551" y="4086225"/>
            <a:chExt cx="2078054" cy="1786092"/>
          </a:xfrm>
          <a:noFill/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0EF9937-57A0-47D9-80EC-AEFDEA5B2126}"/>
                </a:ext>
              </a:extLst>
            </p:cNvPr>
            <p:cNvSpPr/>
            <p:nvPr/>
          </p:nvSpPr>
          <p:spPr>
            <a:xfrm>
              <a:off x="2864578" y="4086225"/>
              <a:ext cx="1440000" cy="390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</a:rPr>
                <a:t>network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0F7A7FC-030F-4496-AFA6-F00C6EC12374}"/>
                </a:ext>
              </a:extLst>
            </p:cNvPr>
            <p:cNvSpPr/>
            <p:nvPr/>
          </p:nvSpPr>
          <p:spPr>
            <a:xfrm>
              <a:off x="2545551" y="4151184"/>
              <a:ext cx="2078054" cy="17211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Monitoring &amp; Control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Bebas" panose="020B0606020202050201" pitchFamily="34" charset="0"/>
                  <a:ea typeface="THE명품고딕R" panose="02020603020101020101" pitchFamily="18" charset="-127"/>
                </a:rPr>
                <a:t>On web</a:t>
              </a:r>
              <a:endParaRPr lang="ko-KR" altLang="en-US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452438" y="1064919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What we made</a:t>
            </a:r>
          </a:p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project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94" name="그룹 1018">
            <a:extLst>
              <a:ext uri="{FF2B5EF4-FFF2-40B4-BE49-F238E27FC236}">
                <a16:creationId xmlns:a16="http://schemas.microsoft.com/office/drawing/2014/main" id="{194752C7-F42B-47F8-8CF2-11DF1FEB3BE3}"/>
              </a:ext>
            </a:extLst>
          </p:cNvPr>
          <p:cNvGrpSpPr/>
          <p:nvPr/>
        </p:nvGrpSpPr>
        <p:grpSpPr>
          <a:xfrm>
            <a:off x="5149609" y="4678651"/>
            <a:ext cx="1866178" cy="140831"/>
            <a:chOff x="5301807" y="1653048"/>
            <a:chExt cx="7847619" cy="259995"/>
          </a:xfrm>
        </p:grpSpPr>
        <p:pic>
          <p:nvPicPr>
            <p:cNvPr id="95" name="Object 51">
              <a:extLst>
                <a:ext uri="{FF2B5EF4-FFF2-40B4-BE49-F238E27FC236}">
                  <a16:creationId xmlns:a16="http://schemas.microsoft.com/office/drawing/2014/main" id="{80C07081-A5A2-4D7E-B7ED-17C42B23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96" name="그룹 1018">
            <a:extLst>
              <a:ext uri="{FF2B5EF4-FFF2-40B4-BE49-F238E27FC236}">
                <a16:creationId xmlns:a16="http://schemas.microsoft.com/office/drawing/2014/main" id="{88683680-8F56-4E6A-A7E7-CDCAF06DE056}"/>
              </a:ext>
            </a:extLst>
          </p:cNvPr>
          <p:cNvGrpSpPr/>
          <p:nvPr/>
        </p:nvGrpSpPr>
        <p:grpSpPr>
          <a:xfrm rot="16200000">
            <a:off x="5028346" y="4561247"/>
            <a:ext cx="272150" cy="140830"/>
            <a:chOff x="5301807" y="1653048"/>
            <a:chExt cx="7847619" cy="259995"/>
          </a:xfrm>
        </p:grpSpPr>
        <p:pic>
          <p:nvPicPr>
            <p:cNvPr id="97" name="Object 51">
              <a:extLst>
                <a:ext uri="{FF2B5EF4-FFF2-40B4-BE49-F238E27FC236}">
                  <a16:creationId xmlns:a16="http://schemas.microsoft.com/office/drawing/2014/main" id="{37BD8B47-E8D8-496A-8FF1-35DE99BD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98" name="그룹 1018">
            <a:extLst>
              <a:ext uri="{FF2B5EF4-FFF2-40B4-BE49-F238E27FC236}">
                <a16:creationId xmlns:a16="http://schemas.microsoft.com/office/drawing/2014/main" id="{E862C577-67FB-4EEB-A1F3-FFDEA8BEA6EE}"/>
              </a:ext>
            </a:extLst>
          </p:cNvPr>
          <p:cNvGrpSpPr/>
          <p:nvPr/>
        </p:nvGrpSpPr>
        <p:grpSpPr>
          <a:xfrm rot="16200000">
            <a:off x="6864900" y="4561247"/>
            <a:ext cx="272150" cy="140830"/>
            <a:chOff x="5301807" y="1653048"/>
            <a:chExt cx="7847619" cy="259995"/>
          </a:xfrm>
        </p:grpSpPr>
        <p:pic>
          <p:nvPicPr>
            <p:cNvPr id="99" name="Object 51">
              <a:extLst>
                <a:ext uri="{FF2B5EF4-FFF2-40B4-BE49-F238E27FC236}">
                  <a16:creationId xmlns:a16="http://schemas.microsoft.com/office/drawing/2014/main" id="{C8388E45-EF7B-48C2-BA91-150861F2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100" name="그룹 1018">
            <a:extLst>
              <a:ext uri="{FF2B5EF4-FFF2-40B4-BE49-F238E27FC236}">
                <a16:creationId xmlns:a16="http://schemas.microsoft.com/office/drawing/2014/main" id="{9ECB8981-77B0-4576-9063-D3FC13813B14}"/>
              </a:ext>
            </a:extLst>
          </p:cNvPr>
          <p:cNvGrpSpPr/>
          <p:nvPr/>
        </p:nvGrpSpPr>
        <p:grpSpPr>
          <a:xfrm rot="16200000">
            <a:off x="5957988" y="4804930"/>
            <a:ext cx="272150" cy="140830"/>
            <a:chOff x="5301807" y="1653048"/>
            <a:chExt cx="7847619" cy="259995"/>
          </a:xfrm>
        </p:grpSpPr>
        <p:pic>
          <p:nvPicPr>
            <p:cNvPr id="101" name="Object 51">
              <a:extLst>
                <a:ext uri="{FF2B5EF4-FFF2-40B4-BE49-F238E27FC236}">
                  <a16:creationId xmlns:a16="http://schemas.microsoft.com/office/drawing/2014/main" id="{BFA88E49-18D9-4109-A201-4A34AC39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EC41D31B-795C-4F0E-B66B-587D7BD4B4E6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9" name="그룹 1005">
              <a:extLst>
                <a:ext uri="{FF2B5EF4-FFF2-40B4-BE49-F238E27FC236}">
                  <a16:creationId xmlns:a16="http://schemas.microsoft.com/office/drawing/2014/main" id="{3300127E-D4E8-47E8-913C-BEB36FD801AB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42" name="Object 15">
                <a:extLst>
                  <a:ext uri="{FF2B5EF4-FFF2-40B4-BE49-F238E27FC236}">
                    <a16:creationId xmlns:a16="http://schemas.microsoft.com/office/drawing/2014/main" id="{882FA270-8E4F-4FAA-8D20-238B56F20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40" name="그룹 1006">
              <a:extLst>
                <a:ext uri="{FF2B5EF4-FFF2-40B4-BE49-F238E27FC236}">
                  <a16:creationId xmlns:a16="http://schemas.microsoft.com/office/drawing/2014/main" id="{9B3BB621-9EF1-4767-B25A-A8C0C5080674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41" name="Object 18">
                <a:extLst>
                  <a:ext uri="{FF2B5EF4-FFF2-40B4-BE49-F238E27FC236}">
                    <a16:creationId xmlns:a16="http://schemas.microsoft.com/office/drawing/2014/main" id="{B0B5CC51-0CAB-4AAF-85BE-296AAC9B1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43" name="Object 21">
            <a:extLst>
              <a:ext uri="{FF2B5EF4-FFF2-40B4-BE49-F238E27FC236}">
                <a16:creationId xmlns:a16="http://schemas.microsoft.com/office/drawing/2014/main" id="{53E88406-1945-4FA4-B101-1E8AFBF69E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72" y="836583"/>
            <a:ext cx="541942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4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443312" y="746454"/>
            <a:ext cx="6012000" cy="140831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59E933-5023-4888-9000-80D64BCFB4F6}"/>
              </a:ext>
            </a:extLst>
          </p:cNvPr>
          <p:cNvGrpSpPr/>
          <p:nvPr/>
        </p:nvGrpSpPr>
        <p:grpSpPr>
          <a:xfrm>
            <a:off x="1775358" y="1278795"/>
            <a:ext cx="1440000" cy="1440000"/>
            <a:chOff x="5408407" y="3905514"/>
            <a:chExt cx="1440000" cy="1440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E54F94-BDB3-4636-BCEC-EAC288F61FE8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7B39C2-4520-4A8C-AF80-7825F6A8D98B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CDB5BEC2-3EDB-464C-BB4F-2EDD2D769938}"/>
              </a:ext>
            </a:extLst>
          </p:cNvPr>
          <p:cNvSpPr/>
          <p:nvPr/>
        </p:nvSpPr>
        <p:spPr>
          <a:xfrm>
            <a:off x="4553274" y="2410672"/>
            <a:ext cx="1440000" cy="1440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66" t="-19422" r="-32668" b="-173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47C171-62D7-448E-9626-1001887CAADA}"/>
              </a:ext>
            </a:extLst>
          </p:cNvPr>
          <p:cNvSpPr/>
          <p:nvPr/>
        </p:nvSpPr>
        <p:spPr>
          <a:xfrm>
            <a:off x="2003312" y="4283896"/>
            <a:ext cx="1440000" cy="1440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D7B05E6-3E48-46B1-A5A0-F8C41866651B}"/>
              </a:ext>
            </a:extLst>
          </p:cNvPr>
          <p:cNvSpPr/>
          <p:nvPr/>
        </p:nvSpPr>
        <p:spPr>
          <a:xfrm>
            <a:off x="995266" y="4283896"/>
            <a:ext cx="1440000" cy="1440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364" t="-1" r="-14783" b="-301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206972" y="130391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architecture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32" name="그룹 31" descr="사용자 단색으로 채워진">
            <a:extLst>
              <a:ext uri="{FF2B5EF4-FFF2-40B4-BE49-F238E27FC236}">
                <a16:creationId xmlns:a16="http://schemas.microsoft.com/office/drawing/2014/main" id="{7E132476-DC03-4B60-835D-4164D4F66C5C}"/>
              </a:ext>
            </a:extLst>
          </p:cNvPr>
          <p:cNvGrpSpPr/>
          <p:nvPr/>
        </p:nvGrpSpPr>
        <p:grpSpPr>
          <a:xfrm>
            <a:off x="7389919" y="2606441"/>
            <a:ext cx="1440000" cy="1440000"/>
            <a:chOff x="5408407" y="3905514"/>
            <a:chExt cx="1440000" cy="1440000"/>
          </a:xfr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1836F79-2C2C-44A8-AF5B-21BAD6B7CF17}"/>
                </a:ext>
              </a:extLst>
            </p:cNvPr>
            <p:cNvSpPr/>
            <p:nvPr/>
          </p:nvSpPr>
          <p:spPr>
            <a:xfrm>
              <a:off x="5408407" y="3905514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2481BD-6FD0-44B6-A6F5-86A0DBB60049}"/>
                </a:ext>
              </a:extLst>
            </p:cNvPr>
            <p:cNvSpPr/>
            <p:nvPr/>
          </p:nvSpPr>
          <p:spPr>
            <a:xfrm>
              <a:off x="5463090" y="3959831"/>
              <a:ext cx="1332000" cy="133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CE300A-BBF2-48D7-840D-7ABBF55B1ECF}"/>
              </a:ext>
            </a:extLst>
          </p:cNvPr>
          <p:cNvGrpSpPr/>
          <p:nvPr/>
        </p:nvGrpSpPr>
        <p:grpSpPr>
          <a:xfrm rot="1046123">
            <a:off x="3452142" y="2308233"/>
            <a:ext cx="967165" cy="394072"/>
            <a:chOff x="2066489" y="3205678"/>
            <a:chExt cx="870857" cy="394072"/>
          </a:xfrm>
        </p:grpSpPr>
        <p:sp>
          <p:nvSpPr>
            <p:cNvPr id="35" name="오른쪽 화살표[R] 35">
              <a:extLst>
                <a:ext uri="{FF2B5EF4-FFF2-40B4-BE49-F238E27FC236}">
                  <a16:creationId xmlns:a16="http://schemas.microsoft.com/office/drawing/2014/main" id="{BDA7B469-5A7E-4744-B7C3-7A9F74BDEC6F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오른쪽 화살표[R] 40">
              <a:extLst>
                <a:ext uri="{FF2B5EF4-FFF2-40B4-BE49-F238E27FC236}">
                  <a16:creationId xmlns:a16="http://schemas.microsoft.com/office/drawing/2014/main" id="{C7849659-446F-4AD2-935E-987B15426D4D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C75D2A-6466-42DB-A275-32C0C32C8173}"/>
              </a:ext>
            </a:extLst>
          </p:cNvPr>
          <p:cNvGrpSpPr/>
          <p:nvPr/>
        </p:nvGrpSpPr>
        <p:grpSpPr>
          <a:xfrm>
            <a:off x="6164403" y="3070252"/>
            <a:ext cx="1160322" cy="394072"/>
            <a:chOff x="2066489" y="3205678"/>
            <a:chExt cx="870857" cy="394072"/>
          </a:xfrm>
        </p:grpSpPr>
        <p:sp>
          <p:nvSpPr>
            <p:cNvPr id="43" name="오른쪽 화살표[R] 35">
              <a:extLst>
                <a:ext uri="{FF2B5EF4-FFF2-40B4-BE49-F238E27FC236}">
                  <a16:creationId xmlns:a16="http://schemas.microsoft.com/office/drawing/2014/main" id="{10549150-0309-4101-91D1-226627634FCD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4" name="오른쪽 화살표[R] 40">
              <a:extLst>
                <a:ext uri="{FF2B5EF4-FFF2-40B4-BE49-F238E27FC236}">
                  <a16:creationId xmlns:a16="http://schemas.microsoft.com/office/drawing/2014/main" id="{8E0DC3B5-EAAE-4B33-B43A-0560533506F7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8ACCCA2-E501-43F4-A6DA-499636FCDDB6}"/>
              </a:ext>
            </a:extLst>
          </p:cNvPr>
          <p:cNvGrpSpPr/>
          <p:nvPr/>
        </p:nvGrpSpPr>
        <p:grpSpPr>
          <a:xfrm rot="19967144">
            <a:off x="3649941" y="3851712"/>
            <a:ext cx="836793" cy="394072"/>
            <a:chOff x="2066489" y="3205678"/>
            <a:chExt cx="870857" cy="394072"/>
          </a:xfrm>
        </p:grpSpPr>
        <p:sp>
          <p:nvSpPr>
            <p:cNvPr id="47" name="오른쪽 화살표[R] 35">
              <a:extLst>
                <a:ext uri="{FF2B5EF4-FFF2-40B4-BE49-F238E27FC236}">
                  <a16:creationId xmlns:a16="http://schemas.microsoft.com/office/drawing/2014/main" id="{34B1326C-0F65-4C6F-B103-E590A03F9D8D}"/>
                </a:ext>
              </a:extLst>
            </p:cNvPr>
            <p:cNvSpPr/>
            <p:nvPr/>
          </p:nvSpPr>
          <p:spPr>
            <a:xfrm>
              <a:off x="2066489" y="3205678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오른쪽 화살표[R] 40">
              <a:extLst>
                <a:ext uri="{FF2B5EF4-FFF2-40B4-BE49-F238E27FC236}">
                  <a16:creationId xmlns:a16="http://schemas.microsoft.com/office/drawing/2014/main" id="{635DEDF5-78F7-484A-BA8D-8FCE25B7BF36}"/>
                </a:ext>
              </a:extLst>
            </p:cNvPr>
            <p:cNvSpPr/>
            <p:nvPr/>
          </p:nvSpPr>
          <p:spPr>
            <a:xfrm rot="10800000">
              <a:off x="2066489" y="3460569"/>
              <a:ext cx="870857" cy="13918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DE5F09-F1FF-4C73-AEDB-34EDCE6F0650}"/>
              </a:ext>
            </a:extLst>
          </p:cNvPr>
          <p:cNvGrpSpPr/>
          <p:nvPr/>
        </p:nvGrpSpPr>
        <p:grpSpPr>
          <a:xfrm>
            <a:off x="7468799" y="2006796"/>
            <a:ext cx="1282239" cy="1909628"/>
            <a:chOff x="7468799" y="2006796"/>
            <a:chExt cx="1282239" cy="19096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67B53C4-66FE-411A-BEB3-99C9F25203C0}"/>
                </a:ext>
              </a:extLst>
            </p:cNvPr>
            <p:cNvSpPr/>
            <p:nvPr/>
          </p:nvSpPr>
          <p:spPr>
            <a:xfrm>
              <a:off x="7494363" y="2394056"/>
              <a:ext cx="1197989" cy="1522368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7B9496-F511-4C1C-86D8-D452CC043D61}"/>
                </a:ext>
              </a:extLst>
            </p:cNvPr>
            <p:cNvSpPr txBox="1"/>
            <p:nvPr/>
          </p:nvSpPr>
          <p:spPr>
            <a:xfrm>
              <a:off x="7468799" y="2006796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CLIENT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2364AD-BB9D-4C14-BD84-E0175B665E7B}"/>
              </a:ext>
            </a:extLst>
          </p:cNvPr>
          <p:cNvGrpSpPr/>
          <p:nvPr/>
        </p:nvGrpSpPr>
        <p:grpSpPr>
          <a:xfrm>
            <a:off x="4522165" y="1794188"/>
            <a:ext cx="1557988" cy="2056484"/>
            <a:chOff x="4522165" y="1794188"/>
            <a:chExt cx="1557988" cy="205648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44F947F-79FC-4DB2-838F-F037405E800E}"/>
                </a:ext>
              </a:extLst>
            </p:cNvPr>
            <p:cNvSpPr/>
            <p:nvPr/>
          </p:nvSpPr>
          <p:spPr>
            <a:xfrm>
              <a:off x="4522166" y="2217836"/>
              <a:ext cx="1557987" cy="1632836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2E2470-9822-4071-B40C-BC68690E9E7C}"/>
                </a:ext>
              </a:extLst>
            </p:cNvPr>
            <p:cNvSpPr txBox="1"/>
            <p:nvPr/>
          </p:nvSpPr>
          <p:spPr>
            <a:xfrm>
              <a:off x="4522165" y="1794188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server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BCBAE2-30F7-46B6-B18A-61F6BFD25466}"/>
              </a:ext>
            </a:extLst>
          </p:cNvPr>
          <p:cNvGrpSpPr/>
          <p:nvPr/>
        </p:nvGrpSpPr>
        <p:grpSpPr>
          <a:xfrm>
            <a:off x="1819677" y="1243643"/>
            <a:ext cx="1395681" cy="1935810"/>
            <a:chOff x="1819677" y="1243643"/>
            <a:chExt cx="1395681" cy="1935810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9EAF34C-B445-41BF-A648-6A81044E1144}"/>
                </a:ext>
              </a:extLst>
            </p:cNvPr>
            <p:cNvSpPr/>
            <p:nvPr/>
          </p:nvSpPr>
          <p:spPr>
            <a:xfrm>
              <a:off x="1819677" y="1243643"/>
              <a:ext cx="1395681" cy="1576759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F67557-1844-4CEA-839E-81F02CB6C249}"/>
                </a:ext>
              </a:extLst>
            </p:cNvPr>
            <p:cNvSpPr txBox="1"/>
            <p:nvPr/>
          </p:nvSpPr>
          <p:spPr>
            <a:xfrm>
              <a:off x="1860534" y="2810121"/>
              <a:ext cx="1282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hardware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8B178A-922C-468D-9902-843D7F585AD7}"/>
              </a:ext>
            </a:extLst>
          </p:cNvPr>
          <p:cNvGrpSpPr/>
          <p:nvPr/>
        </p:nvGrpSpPr>
        <p:grpSpPr>
          <a:xfrm>
            <a:off x="879066" y="3850672"/>
            <a:ext cx="2677321" cy="1922364"/>
            <a:chOff x="879066" y="3850672"/>
            <a:chExt cx="2677321" cy="192236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8221CD-C305-4559-8509-08EC0820353A}"/>
                </a:ext>
              </a:extLst>
            </p:cNvPr>
            <p:cNvSpPr/>
            <p:nvPr/>
          </p:nvSpPr>
          <p:spPr>
            <a:xfrm>
              <a:off x="879066" y="4196277"/>
              <a:ext cx="2677321" cy="1576759"/>
            </a:xfrm>
            <a:prstGeom prst="rect">
              <a:avLst/>
            </a:prstGeom>
            <a:noFill/>
            <a:ln w="38100">
              <a:solidFill>
                <a:srgbClr val="CDD2EE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14392F-5F0F-471C-B30D-33897DE316EC}"/>
                </a:ext>
              </a:extLst>
            </p:cNvPr>
            <p:cNvSpPr txBox="1"/>
            <p:nvPr/>
          </p:nvSpPr>
          <p:spPr>
            <a:xfrm>
              <a:off x="1053455" y="3850672"/>
              <a:ext cx="230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ai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57" name="그룹 1004">
            <a:extLst>
              <a:ext uri="{FF2B5EF4-FFF2-40B4-BE49-F238E27FC236}">
                <a16:creationId xmlns:a16="http://schemas.microsoft.com/office/drawing/2014/main" id="{C826C19E-1C84-4C57-8B8F-7DD04D706F53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8" name="그룹 1005">
              <a:extLst>
                <a:ext uri="{FF2B5EF4-FFF2-40B4-BE49-F238E27FC236}">
                  <a16:creationId xmlns:a16="http://schemas.microsoft.com/office/drawing/2014/main" id="{2D8508FE-0F99-4BB4-AA53-6DC083678D4A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65" name="Object 15">
                <a:extLst>
                  <a:ext uri="{FF2B5EF4-FFF2-40B4-BE49-F238E27FC236}">
                    <a16:creationId xmlns:a16="http://schemas.microsoft.com/office/drawing/2014/main" id="{C508EA38-98CA-46DD-B9DD-1ED4C08E3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0" name="그룹 1006">
              <a:extLst>
                <a:ext uri="{FF2B5EF4-FFF2-40B4-BE49-F238E27FC236}">
                  <a16:creationId xmlns:a16="http://schemas.microsoft.com/office/drawing/2014/main" id="{B35667CE-D3B8-40A1-A8A4-8DF8D116363D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4" name="Object 18">
                <a:extLst>
                  <a:ext uri="{FF2B5EF4-FFF2-40B4-BE49-F238E27FC236}">
                    <a16:creationId xmlns:a16="http://schemas.microsoft.com/office/drawing/2014/main" id="{9225FD37-2917-45AE-8321-92494B708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66" name="Object 21">
            <a:extLst>
              <a:ext uri="{FF2B5EF4-FFF2-40B4-BE49-F238E27FC236}">
                <a16:creationId xmlns:a16="http://schemas.microsoft.com/office/drawing/2014/main" id="{10099406-F8D8-4239-97C3-A2E2C47ED42A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19612" y="746454"/>
            <a:ext cx="5148000" cy="140831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32889" y="132425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Server architecture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AB3298-03D6-4813-8CAD-8C2303D82C25}"/>
              </a:ext>
            </a:extLst>
          </p:cNvPr>
          <p:cNvGrpSpPr/>
          <p:nvPr/>
        </p:nvGrpSpPr>
        <p:grpSpPr>
          <a:xfrm>
            <a:off x="1032889" y="1040224"/>
            <a:ext cx="7803537" cy="4850389"/>
            <a:chOff x="1032889" y="1040224"/>
            <a:chExt cx="7803537" cy="4850389"/>
          </a:xfrm>
        </p:grpSpPr>
        <p:grpSp>
          <p:nvGrpSpPr>
            <p:cNvPr id="36" name="그룹 1018">
              <a:extLst>
                <a:ext uri="{FF2B5EF4-FFF2-40B4-BE49-F238E27FC236}">
                  <a16:creationId xmlns:a16="http://schemas.microsoft.com/office/drawing/2014/main" id="{79953AF6-3D79-4DCB-BF5E-BE706B9E1E11}"/>
                </a:ext>
              </a:extLst>
            </p:cNvPr>
            <p:cNvGrpSpPr/>
            <p:nvPr/>
          </p:nvGrpSpPr>
          <p:grpSpPr>
            <a:xfrm rot="19647286">
              <a:off x="3266129" y="3992483"/>
              <a:ext cx="1116000" cy="140831"/>
              <a:chOff x="5301807" y="1653048"/>
              <a:chExt cx="7847619" cy="259995"/>
            </a:xfrm>
          </p:grpSpPr>
          <p:pic>
            <p:nvPicPr>
              <p:cNvPr id="37" name="Object 51">
                <a:extLst>
                  <a:ext uri="{FF2B5EF4-FFF2-40B4-BE49-F238E27FC236}">
                    <a16:creationId xmlns:a16="http://schemas.microsoft.com/office/drawing/2014/main" id="{82E64179-798B-446B-8073-1797A2D5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38" name="그룹 1018">
              <a:extLst>
                <a:ext uri="{FF2B5EF4-FFF2-40B4-BE49-F238E27FC236}">
                  <a16:creationId xmlns:a16="http://schemas.microsoft.com/office/drawing/2014/main" id="{59E1F6DF-90B1-43ED-9BFC-A63A47E4032C}"/>
                </a:ext>
              </a:extLst>
            </p:cNvPr>
            <p:cNvGrpSpPr/>
            <p:nvPr/>
          </p:nvGrpSpPr>
          <p:grpSpPr>
            <a:xfrm>
              <a:off x="4299219" y="4953301"/>
              <a:ext cx="1764000" cy="140831"/>
              <a:chOff x="5301807" y="1653048"/>
              <a:chExt cx="7847619" cy="259995"/>
            </a:xfrm>
          </p:grpSpPr>
          <p:pic>
            <p:nvPicPr>
              <p:cNvPr id="39" name="Object 51">
                <a:extLst>
                  <a:ext uri="{FF2B5EF4-FFF2-40B4-BE49-F238E27FC236}">
                    <a16:creationId xmlns:a16="http://schemas.microsoft.com/office/drawing/2014/main" id="{713DEEDD-2BC8-40A8-A8FA-6E6925931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41" name="그룹 1018">
              <a:extLst>
                <a:ext uri="{FF2B5EF4-FFF2-40B4-BE49-F238E27FC236}">
                  <a16:creationId xmlns:a16="http://schemas.microsoft.com/office/drawing/2014/main" id="{59C1A5E7-7C6F-4DDB-9C04-680776D01A4B}"/>
                </a:ext>
              </a:extLst>
            </p:cNvPr>
            <p:cNvGrpSpPr/>
            <p:nvPr/>
          </p:nvGrpSpPr>
          <p:grpSpPr>
            <a:xfrm>
              <a:off x="3415575" y="4509420"/>
              <a:ext cx="3060000" cy="140831"/>
              <a:chOff x="5301807" y="1653048"/>
              <a:chExt cx="7847619" cy="259995"/>
            </a:xfrm>
          </p:grpSpPr>
          <p:pic>
            <p:nvPicPr>
              <p:cNvPr id="42" name="Object 51">
                <a:extLst>
                  <a:ext uri="{FF2B5EF4-FFF2-40B4-BE49-F238E27FC236}">
                    <a16:creationId xmlns:a16="http://schemas.microsoft.com/office/drawing/2014/main" id="{3608F7BB-D129-48F8-A559-E36C4ACDB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43" name="그룹 1018">
              <a:extLst>
                <a:ext uri="{FF2B5EF4-FFF2-40B4-BE49-F238E27FC236}">
                  <a16:creationId xmlns:a16="http://schemas.microsoft.com/office/drawing/2014/main" id="{58701552-8B87-4E30-BDF2-FA91AB9D5B14}"/>
                </a:ext>
              </a:extLst>
            </p:cNvPr>
            <p:cNvGrpSpPr/>
            <p:nvPr/>
          </p:nvGrpSpPr>
          <p:grpSpPr>
            <a:xfrm rot="2142222">
              <a:off x="5430402" y="4046873"/>
              <a:ext cx="1152000" cy="140831"/>
              <a:chOff x="5301807" y="1653048"/>
              <a:chExt cx="7847619" cy="259995"/>
            </a:xfrm>
          </p:grpSpPr>
          <p:pic>
            <p:nvPicPr>
              <p:cNvPr id="44" name="Object 51">
                <a:extLst>
                  <a:ext uri="{FF2B5EF4-FFF2-40B4-BE49-F238E27FC236}">
                    <a16:creationId xmlns:a16="http://schemas.microsoft.com/office/drawing/2014/main" id="{86F4EAB9-62BE-4BA2-A938-3A56541F2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7CF21764-6614-4E0F-A80D-62953E448CC5}"/>
                </a:ext>
              </a:extLst>
            </p:cNvPr>
            <p:cNvGrpSpPr/>
            <p:nvPr/>
          </p:nvGrpSpPr>
          <p:grpSpPr>
            <a:xfrm rot="5400000">
              <a:off x="4686497" y="2590198"/>
              <a:ext cx="540000" cy="140831"/>
              <a:chOff x="5301807" y="1653048"/>
              <a:chExt cx="7847619" cy="259995"/>
            </a:xfrm>
          </p:grpSpPr>
          <p:pic>
            <p:nvPicPr>
              <p:cNvPr id="46" name="Object 51">
                <a:extLst>
                  <a:ext uri="{FF2B5EF4-FFF2-40B4-BE49-F238E27FC236}">
                    <a16:creationId xmlns:a16="http://schemas.microsoft.com/office/drawing/2014/main" id="{488D7328-FA5B-4049-B307-16B401393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47" name="그룹 1018">
              <a:extLst>
                <a:ext uri="{FF2B5EF4-FFF2-40B4-BE49-F238E27FC236}">
                  <a16:creationId xmlns:a16="http://schemas.microsoft.com/office/drawing/2014/main" id="{20A6E7BE-D7B2-452C-8FE5-644437D2941E}"/>
                </a:ext>
              </a:extLst>
            </p:cNvPr>
            <p:cNvGrpSpPr/>
            <p:nvPr/>
          </p:nvGrpSpPr>
          <p:grpSpPr>
            <a:xfrm>
              <a:off x="5489844" y="2076751"/>
              <a:ext cx="1404000" cy="140831"/>
              <a:chOff x="5301807" y="1653048"/>
              <a:chExt cx="7847619" cy="259995"/>
            </a:xfrm>
          </p:grpSpPr>
          <p:pic>
            <p:nvPicPr>
              <p:cNvPr id="48" name="Object 51">
                <a:extLst>
                  <a:ext uri="{FF2B5EF4-FFF2-40B4-BE49-F238E27FC236}">
                    <a16:creationId xmlns:a16="http://schemas.microsoft.com/office/drawing/2014/main" id="{ECFA8C1F-BE1E-415D-ADDD-771FF08DE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49" name="그룹 1018">
              <a:extLst>
                <a:ext uri="{FF2B5EF4-FFF2-40B4-BE49-F238E27FC236}">
                  <a16:creationId xmlns:a16="http://schemas.microsoft.com/office/drawing/2014/main" id="{968C79FB-F848-4B2A-A516-78B5E2EC1664}"/>
                </a:ext>
              </a:extLst>
            </p:cNvPr>
            <p:cNvGrpSpPr/>
            <p:nvPr/>
          </p:nvGrpSpPr>
          <p:grpSpPr>
            <a:xfrm>
              <a:off x="3146694" y="2010076"/>
              <a:ext cx="1152000" cy="140831"/>
              <a:chOff x="5301807" y="1653048"/>
              <a:chExt cx="7847619" cy="259995"/>
            </a:xfrm>
          </p:grpSpPr>
          <p:pic>
            <p:nvPicPr>
              <p:cNvPr id="50" name="Object 51">
                <a:extLst>
                  <a:ext uri="{FF2B5EF4-FFF2-40B4-BE49-F238E27FC236}">
                    <a16:creationId xmlns:a16="http://schemas.microsoft.com/office/drawing/2014/main" id="{64256822-1C45-4C6A-BF8E-3426BBED3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01807" y="1653048"/>
                <a:ext cx="7847619" cy="259995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8109A43-BB01-4369-BD5B-8BF592277654}"/>
                </a:ext>
              </a:extLst>
            </p:cNvPr>
            <p:cNvGrpSpPr/>
            <p:nvPr/>
          </p:nvGrpSpPr>
          <p:grpSpPr>
            <a:xfrm>
              <a:off x="1032889" y="1150406"/>
              <a:ext cx="2241760" cy="1557603"/>
              <a:chOff x="1032889" y="1150406"/>
              <a:chExt cx="2241760" cy="155760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E9CADD3F-2EBD-444F-B9EC-FA81AA18F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826"/>
              <a:stretch/>
            </p:blipFill>
            <p:spPr bwMode="auto">
              <a:xfrm>
                <a:off x="2006124" y="1663911"/>
                <a:ext cx="1144415" cy="828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1689CC01-8FB0-4015-BAFF-369618B5D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60"/>
              <a:stretch/>
            </p:blipFill>
            <p:spPr bwMode="auto">
              <a:xfrm>
                <a:off x="1203773" y="1410308"/>
                <a:ext cx="1098515" cy="1082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D19FCC4-12AF-405F-B920-AA4B06247138}"/>
                  </a:ext>
                </a:extLst>
              </p:cNvPr>
              <p:cNvSpPr/>
              <p:nvPr/>
            </p:nvSpPr>
            <p:spPr>
              <a:xfrm>
                <a:off x="1133474" y="1150406"/>
                <a:ext cx="2141175" cy="1557603"/>
              </a:xfrm>
              <a:prstGeom prst="rect">
                <a:avLst/>
              </a:prstGeom>
              <a:noFill/>
              <a:ln w="38100">
                <a:solidFill>
                  <a:srgbClr val="CDD2EE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08043B-250D-4B17-88AD-7DF61C3771C7}"/>
                  </a:ext>
                </a:extLst>
              </p:cNvPr>
              <p:cNvSpPr txBox="1"/>
              <p:nvPr/>
            </p:nvSpPr>
            <p:spPr>
              <a:xfrm>
                <a:off x="1032889" y="2338677"/>
                <a:ext cx="1282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Bebas" panose="020B0606020202050201" pitchFamily="34" charset="0"/>
                    <a:ea typeface="NanumGothic" panose="020D0604000000000000" pitchFamily="34" charset="-127"/>
                  </a:rPr>
                  <a:t>client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AB969AE-CBF3-4E93-B827-95941A088EA6}"/>
                </a:ext>
              </a:extLst>
            </p:cNvPr>
            <p:cNvGrpSpPr/>
            <p:nvPr/>
          </p:nvGrpSpPr>
          <p:grpSpPr>
            <a:xfrm>
              <a:off x="4122539" y="2818563"/>
              <a:ext cx="1660921" cy="1067735"/>
              <a:chOff x="4122539" y="2818563"/>
              <a:chExt cx="1660921" cy="1067735"/>
            </a:xfrm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E2BBB3E2-4F1F-43FF-9F6B-091B9A4346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2539" y="2818563"/>
                <a:ext cx="1660921" cy="1067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55B69F-7550-41CA-9A6B-05B40DB5CE56}"/>
                  </a:ext>
                </a:extLst>
              </p:cNvPr>
              <p:cNvSpPr txBox="1"/>
              <p:nvPr/>
            </p:nvSpPr>
            <p:spPr>
              <a:xfrm>
                <a:off x="4319612" y="3233248"/>
                <a:ext cx="1282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Bebas" panose="020B0606020202050201" pitchFamily="34" charset="0"/>
                    <a:ea typeface="NanumGothic" panose="020D0604000000000000" pitchFamily="34" charset="-127"/>
                  </a:rPr>
                  <a:t>network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5B7E68F-E784-4CFC-BBEE-C273C88D7F41}"/>
                </a:ext>
              </a:extLst>
            </p:cNvPr>
            <p:cNvGrpSpPr/>
            <p:nvPr/>
          </p:nvGrpSpPr>
          <p:grpSpPr>
            <a:xfrm>
              <a:off x="4122539" y="1040224"/>
              <a:ext cx="4713887" cy="1743986"/>
              <a:chOff x="4122539" y="1040224"/>
              <a:chExt cx="4713887" cy="1743986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29FC380D-D15E-49A0-94D3-F65D2C1A7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401" y="1358406"/>
                <a:ext cx="1162050" cy="1019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0" name="Picture 10">
                <a:extLst>
                  <a:ext uri="{FF2B5EF4-FFF2-40B4-BE49-F238E27FC236}">
                    <a16:creationId xmlns:a16="http://schemas.microsoft.com/office/drawing/2014/main" id="{A6F04995-8E4A-49CB-BC6D-DACAF9C9E9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761" y="1328123"/>
                <a:ext cx="1431829" cy="1079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06BE2DB-F200-43E0-A194-9243B7A2D432}"/>
                  </a:ext>
                </a:extLst>
              </p:cNvPr>
              <p:cNvSpPr/>
              <p:nvPr/>
            </p:nvSpPr>
            <p:spPr>
              <a:xfrm>
                <a:off x="4122539" y="1058059"/>
                <a:ext cx="4392811" cy="1726151"/>
              </a:xfrm>
              <a:prstGeom prst="rect">
                <a:avLst/>
              </a:prstGeom>
              <a:noFill/>
              <a:ln w="38100">
                <a:solidFill>
                  <a:srgbClr val="CDD2EE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28DD56D-563F-46C7-B96D-BCB2D0757778}"/>
                  </a:ext>
                </a:extLst>
              </p:cNvPr>
              <p:cNvSpPr txBox="1"/>
              <p:nvPr/>
            </p:nvSpPr>
            <p:spPr>
              <a:xfrm>
                <a:off x="6498498" y="2240374"/>
                <a:ext cx="23379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Bebas" panose="020B0606020202050201" pitchFamily="34" charset="0"/>
                    <a:ea typeface="NanumGothic" panose="020D0604000000000000" pitchFamily="34" charset="-127"/>
                  </a:rPr>
                  <a:t>Web application server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DF92AA-F03D-4962-90A0-2990E6E995B5}"/>
                  </a:ext>
                </a:extLst>
              </p:cNvPr>
              <p:cNvSpPr txBox="1"/>
              <p:nvPr/>
            </p:nvSpPr>
            <p:spPr>
              <a:xfrm>
                <a:off x="5886148" y="1040224"/>
                <a:ext cx="8194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Bebas" panose="020B0606020202050201" pitchFamily="34" charset="0"/>
                    <a:ea typeface="NanumGothic" panose="020D0604000000000000" pitchFamily="34" charset="-127"/>
                  </a:rPr>
                  <a:t>server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7D7D60-82C9-4AFD-9415-FCA56DBA08A9}"/>
                </a:ext>
              </a:extLst>
            </p:cNvPr>
            <p:cNvGrpSpPr/>
            <p:nvPr/>
          </p:nvGrpSpPr>
          <p:grpSpPr>
            <a:xfrm>
              <a:off x="1698062" y="3964399"/>
              <a:ext cx="6012660" cy="1926214"/>
              <a:chOff x="1698062" y="3964399"/>
              <a:chExt cx="6012660" cy="1926214"/>
            </a:xfrm>
          </p:grpSpPr>
          <p:pic>
            <p:nvPicPr>
              <p:cNvPr id="3" name="그래픽 2" descr="로봇 윤곽선">
                <a:extLst>
                  <a:ext uri="{FF2B5EF4-FFF2-40B4-BE49-F238E27FC236}">
                    <a16:creationId xmlns:a16="http://schemas.microsoft.com/office/drawing/2014/main" id="{9360E7A0-D122-4769-AF99-F96DD36C2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343150" y="4045056"/>
                <a:ext cx="1338949" cy="1338949"/>
              </a:xfrm>
              <a:prstGeom prst="rect">
                <a:avLst/>
              </a:prstGeom>
            </p:spPr>
          </p:pic>
          <p:pic>
            <p:nvPicPr>
              <p:cNvPr id="17" name="그래픽 16" descr="로봇 윤곽선">
                <a:extLst>
                  <a:ext uri="{FF2B5EF4-FFF2-40B4-BE49-F238E27FC236}">
                    <a16:creationId xmlns:a16="http://schemas.microsoft.com/office/drawing/2014/main" id="{6129BF7A-04FF-47AB-BAC2-3F69D63C5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36549" y="4532211"/>
                <a:ext cx="1338949" cy="1338949"/>
              </a:xfrm>
              <a:prstGeom prst="rect">
                <a:avLst/>
              </a:prstGeom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0AF2B668-92ED-49D0-815A-C1C632FF2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0328" y="4121785"/>
                <a:ext cx="1162050" cy="1019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170879-C418-4715-A6DA-DBDB71C7D0E1}"/>
                  </a:ext>
                </a:extLst>
              </p:cNvPr>
              <p:cNvSpPr/>
              <p:nvPr/>
            </p:nvSpPr>
            <p:spPr>
              <a:xfrm>
                <a:off x="1733549" y="3996851"/>
                <a:ext cx="5753101" cy="1893762"/>
              </a:xfrm>
              <a:prstGeom prst="rect">
                <a:avLst/>
              </a:prstGeom>
              <a:noFill/>
              <a:ln w="38100">
                <a:solidFill>
                  <a:srgbClr val="CDD2EE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5E3D74-8D78-4899-848F-0A84A64A5B95}"/>
                  </a:ext>
                </a:extLst>
              </p:cNvPr>
              <p:cNvSpPr txBox="1"/>
              <p:nvPr/>
            </p:nvSpPr>
            <p:spPr>
              <a:xfrm>
                <a:off x="5622025" y="5031875"/>
                <a:ext cx="20886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Bebas" panose="020B0606020202050201" pitchFamily="34" charset="0"/>
                    <a:ea typeface="NanumGothic" panose="020D0604000000000000" pitchFamily="34" charset="-127"/>
                  </a:rPr>
                  <a:t>Proxy server &amp; client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961F7E-E2DD-433C-BC59-99388339F3E5}"/>
                  </a:ext>
                </a:extLst>
              </p:cNvPr>
              <p:cNvSpPr txBox="1"/>
              <p:nvPr/>
            </p:nvSpPr>
            <p:spPr>
              <a:xfrm>
                <a:off x="2496707" y="5194857"/>
                <a:ext cx="1059702" cy="40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 err="1">
                    <a:latin typeface="Bebas" panose="020B0606020202050201" pitchFamily="34" charset="0"/>
                    <a:ea typeface="NanumGothic" panose="020D0604000000000000" pitchFamily="34" charset="-127"/>
                  </a:rPr>
                  <a:t>turtlebot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031274-14A3-4C98-B4C3-3B7A91F9E415}"/>
                  </a:ext>
                </a:extLst>
              </p:cNvPr>
              <p:cNvSpPr txBox="1"/>
              <p:nvPr/>
            </p:nvSpPr>
            <p:spPr>
              <a:xfrm>
                <a:off x="4163582" y="5404407"/>
                <a:ext cx="1059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 err="1">
                    <a:latin typeface="Bebas" panose="020B0606020202050201" pitchFamily="34" charset="0"/>
                    <a:ea typeface="NanumGothic" panose="020D0604000000000000" pitchFamily="34" charset="-127"/>
                  </a:rPr>
                  <a:t>vectorbot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3811469-9A96-4C4A-BB19-4C42CAEC0641}"/>
                  </a:ext>
                </a:extLst>
              </p:cNvPr>
              <p:cNvSpPr txBox="1"/>
              <p:nvPr/>
            </p:nvSpPr>
            <p:spPr>
              <a:xfrm>
                <a:off x="1698062" y="3964399"/>
                <a:ext cx="508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Bebas" panose="020B0606020202050201" pitchFamily="34" charset="0"/>
                    <a:ea typeface="NanumGothic" panose="020D0604000000000000" pitchFamily="34" charset="-127"/>
                  </a:rPr>
                  <a:t>lab</a:t>
                </a:r>
                <a:endParaRPr kumimoji="1" lang="ko-Kore-KR" altLang="en-US" dirty="0">
                  <a:latin typeface="Bebas" panose="020B0606020202050201" pitchFamily="34" charset="0"/>
                  <a:ea typeface="NanumGothic" panose="020D0604000000000000" pitchFamily="34" charset="-127"/>
                </a:endParaRPr>
              </a:p>
            </p:txBody>
          </p:sp>
        </p:grpSp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457704C1-7154-45CB-AB7A-26FC4A3DEC2F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67" name="그룹 1005">
              <a:extLst>
                <a:ext uri="{FF2B5EF4-FFF2-40B4-BE49-F238E27FC236}">
                  <a16:creationId xmlns:a16="http://schemas.microsoft.com/office/drawing/2014/main" id="{645966F3-A067-4DA7-9D94-6C12F9EDB7A3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70" name="Object 15">
                <a:extLst>
                  <a:ext uri="{FF2B5EF4-FFF2-40B4-BE49-F238E27FC236}">
                    <a16:creationId xmlns:a16="http://schemas.microsoft.com/office/drawing/2014/main" id="{317E7488-4E65-447A-BDED-7D9FCF4A2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68" name="그룹 1006">
              <a:extLst>
                <a:ext uri="{FF2B5EF4-FFF2-40B4-BE49-F238E27FC236}">
                  <a16:creationId xmlns:a16="http://schemas.microsoft.com/office/drawing/2014/main" id="{AB09754E-7B97-4C81-99A6-1692D45CE611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69" name="Object 18">
                <a:extLst>
                  <a:ext uri="{FF2B5EF4-FFF2-40B4-BE49-F238E27FC236}">
                    <a16:creationId xmlns:a16="http://schemas.microsoft.com/office/drawing/2014/main" id="{845AE94C-9B1C-443F-9DE7-00CE5AC73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71" name="Object 21">
            <a:extLst>
              <a:ext uri="{FF2B5EF4-FFF2-40B4-BE49-F238E27FC236}">
                <a16:creationId xmlns:a16="http://schemas.microsoft.com/office/drawing/2014/main" id="{BDB5CA9D-51E5-42BC-B1D2-A6EA6212E88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5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1" y="5933975"/>
            <a:ext cx="9906000" cy="555724"/>
            <a:chOff x="0" y="4800000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0000"/>
              <a:ext cx="18637442" cy="5733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00487" y="746454"/>
            <a:ext cx="5760000" cy="140831"/>
            <a:chOff x="5301807" y="1653048"/>
            <a:chExt cx="7847619" cy="2599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2666793-D005-4046-B652-92BD22B5C218}"/>
              </a:ext>
            </a:extLst>
          </p:cNvPr>
          <p:cNvSpPr/>
          <p:nvPr/>
        </p:nvSpPr>
        <p:spPr>
          <a:xfrm>
            <a:off x="1069011" y="150732"/>
            <a:ext cx="3612086" cy="1087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On our web page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9C51A7-CBB8-4250-B766-BA0833CD4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028700"/>
            <a:ext cx="9460487" cy="473024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11CDC10-A1D6-4312-B585-AD930C98F74B}"/>
              </a:ext>
            </a:extLst>
          </p:cNvPr>
          <p:cNvGrpSpPr/>
          <p:nvPr/>
        </p:nvGrpSpPr>
        <p:grpSpPr>
          <a:xfrm>
            <a:off x="725428" y="2638531"/>
            <a:ext cx="1706660" cy="2466270"/>
            <a:chOff x="725428" y="2638531"/>
            <a:chExt cx="1706660" cy="24662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980BD0-1859-45F5-83EB-B132B62F8946}"/>
                </a:ext>
              </a:extLst>
            </p:cNvPr>
            <p:cNvSpPr/>
            <p:nvPr/>
          </p:nvSpPr>
          <p:spPr>
            <a:xfrm>
              <a:off x="816368" y="2997325"/>
              <a:ext cx="1555357" cy="21074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8DC02-6A4C-4F82-82A0-9DA77F80384D}"/>
                </a:ext>
              </a:extLst>
            </p:cNvPr>
            <p:cNvSpPr txBox="1"/>
            <p:nvPr/>
          </p:nvSpPr>
          <p:spPr>
            <a:xfrm>
              <a:off x="725428" y="2638531"/>
              <a:ext cx="1706660" cy="32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Robot controller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EC7EA7-EB19-42CF-ADC0-7564DB0D9EF3}"/>
              </a:ext>
            </a:extLst>
          </p:cNvPr>
          <p:cNvGrpSpPr/>
          <p:nvPr/>
        </p:nvGrpSpPr>
        <p:grpSpPr>
          <a:xfrm>
            <a:off x="2503811" y="2222070"/>
            <a:ext cx="2658739" cy="3331005"/>
            <a:chOff x="2503811" y="2222070"/>
            <a:chExt cx="2658739" cy="333100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7DD6CA-FA7E-48F0-A866-FC0F1C85E611}"/>
                </a:ext>
              </a:extLst>
            </p:cNvPr>
            <p:cNvSpPr/>
            <p:nvPr/>
          </p:nvSpPr>
          <p:spPr>
            <a:xfrm>
              <a:off x="2503811" y="2580951"/>
              <a:ext cx="2658739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733026-51AE-4290-BD52-6137A9963291}"/>
                </a:ext>
              </a:extLst>
            </p:cNvPr>
            <p:cNvSpPr txBox="1"/>
            <p:nvPr/>
          </p:nvSpPr>
          <p:spPr>
            <a:xfrm>
              <a:off x="2681351" y="2222070"/>
              <a:ext cx="2271565" cy="347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dirty="0" err="1">
                  <a:latin typeface="Bebas" panose="020B0606020202050201" pitchFamily="34" charset="0"/>
                  <a:ea typeface="NanumGothic" panose="020D0604000000000000" pitchFamily="34" charset="-127"/>
                </a:rPr>
                <a:t>NAVigation</a:t>
              </a:r>
              <a:r>
                <a:rPr kumimoji="1" lang="en-US" altLang="en-US" dirty="0">
                  <a:latin typeface="Bebas" panose="020B0606020202050201" pitchFamily="34" charset="0"/>
                  <a:ea typeface="NanumGothic" panose="020D0604000000000000" pitchFamily="34" charset="-127"/>
                </a:rPr>
                <a:t>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B0586A-0909-4604-9E4E-26002B861A17}"/>
              </a:ext>
            </a:extLst>
          </p:cNvPr>
          <p:cNvGrpSpPr/>
          <p:nvPr/>
        </p:nvGrpSpPr>
        <p:grpSpPr>
          <a:xfrm>
            <a:off x="5315106" y="2226245"/>
            <a:ext cx="4268945" cy="3326830"/>
            <a:chOff x="5315106" y="2226245"/>
            <a:chExt cx="4268945" cy="332683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A99A23-A9F5-4E9E-8DFB-005564C2F4A4}"/>
                </a:ext>
              </a:extLst>
            </p:cNvPr>
            <p:cNvSpPr/>
            <p:nvPr/>
          </p:nvSpPr>
          <p:spPr>
            <a:xfrm>
              <a:off x="5315106" y="2580951"/>
              <a:ext cx="4268945" cy="2972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13867D-F64B-4CDD-8B81-3215FC154CED}"/>
                </a:ext>
              </a:extLst>
            </p:cNvPr>
            <p:cNvSpPr txBox="1"/>
            <p:nvPr/>
          </p:nvSpPr>
          <p:spPr>
            <a:xfrm>
              <a:off x="5754684" y="2226245"/>
              <a:ext cx="3325798" cy="332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Bebas" panose="020B0606020202050201" pitchFamily="34" charset="0"/>
                  <a:ea typeface="NanumGothic" panose="020D0604000000000000" pitchFamily="34" charset="-127"/>
                </a:rPr>
                <a:t>Camera video &amp; detection monitoring</a:t>
              </a:r>
              <a:endParaRPr kumimoji="1" lang="ko-Kore-KR" altLang="en-US" dirty="0">
                <a:latin typeface="Bebas" panose="020B0606020202050201" pitchFamily="34" charset="0"/>
                <a:ea typeface="NanumGothic" panose="020D0604000000000000" pitchFamily="34" charset="-127"/>
              </a:endParaRPr>
            </a:p>
          </p:txBody>
        </p:sp>
      </p:grpSp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1EBEC46C-E880-4CA8-985E-CE28DE7C5350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D9384662-1B00-42FC-9286-73353A6611A4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3" name="Object 15">
                <a:extLst>
                  <a:ext uri="{FF2B5EF4-FFF2-40B4-BE49-F238E27FC236}">
                    <a16:creationId xmlns:a16="http://schemas.microsoft.com/office/drawing/2014/main" id="{47098FA4-AFCF-4CE9-B424-403837CE4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60D0D1F-361B-4206-9A6A-B909010E0C57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2" name="Object 18">
                <a:extLst>
                  <a:ext uri="{FF2B5EF4-FFF2-40B4-BE49-F238E27FC236}">
                    <a16:creationId xmlns:a16="http://schemas.microsoft.com/office/drawing/2014/main" id="{8A98F559-1A6D-423C-89AC-4D235D45E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4" name="Object 21">
            <a:extLst>
              <a:ext uri="{FF2B5EF4-FFF2-40B4-BE49-F238E27FC236}">
                <a16:creationId xmlns:a16="http://schemas.microsoft.com/office/drawing/2014/main" id="{595D5EF4-8CD7-47F2-8B7B-D6EB6399ACC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73" y="836583"/>
            <a:ext cx="722589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6667" y="1781472"/>
            <a:ext cx="3461508" cy="140831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6454" y="734489"/>
            <a:ext cx="3901492" cy="3901492"/>
            <a:chOff x="11642685" y="1435112"/>
            <a:chExt cx="7202754" cy="72027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2685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60995" y="1375913"/>
            <a:ext cx="2601418" cy="2618646"/>
            <a:chOff x="9158758" y="2619277"/>
            <a:chExt cx="4802617" cy="48344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47878" y="1375913"/>
            <a:ext cx="2618646" cy="2618646"/>
            <a:chOff x="12826850" y="2619277"/>
            <a:chExt cx="4834423" cy="48344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26850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9185" y="1344836"/>
            <a:ext cx="2796032" cy="2796032"/>
            <a:chOff x="12663110" y="2561905"/>
            <a:chExt cx="5161905" cy="516190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05172" y="2803967"/>
              <a:ext cx="4677780" cy="4677780"/>
              <a:chOff x="12905172" y="2803967"/>
              <a:chExt cx="4677780" cy="467778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2905172" y="2803967"/>
                <a:ext cx="4677780" cy="4677780"/>
              </a:xfrm>
              <a:prstGeom prst="rect">
                <a:avLst/>
              </a:prstGeom>
            </p:spPr>
          </p:pic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136E6-1AA6-48CF-A321-806D494AA657}"/>
              </a:ext>
            </a:extLst>
          </p:cNvPr>
          <p:cNvSpPr/>
          <p:nvPr/>
        </p:nvSpPr>
        <p:spPr>
          <a:xfrm>
            <a:off x="1251447" y="1899938"/>
            <a:ext cx="2713814" cy="675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Technologies</a:t>
            </a:r>
            <a:endParaRPr lang="ko-KR" altLang="en-US" sz="3300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55C21A-CDA1-4072-BE19-BCB87C759A2F}"/>
              </a:ext>
            </a:extLst>
          </p:cNvPr>
          <p:cNvSpPr/>
          <p:nvPr/>
        </p:nvSpPr>
        <p:spPr>
          <a:xfrm>
            <a:off x="1241922" y="2456357"/>
            <a:ext cx="2713814" cy="286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</a:rPr>
              <a:t>3</a:t>
            </a:r>
            <a:r>
              <a:rPr lang="en-US" altLang="ko-KR" dirty="0">
                <a:solidFill>
                  <a:schemeClr val="tx1"/>
                </a:solidFill>
                <a:latin typeface="Bebas" panose="020B0606020202050201" pitchFamily="34" charset="0"/>
              </a:rPr>
              <a:t> main technologies we used</a:t>
            </a:r>
            <a:endParaRPr lang="ko-KR" altLang="en-US" dirty="0">
              <a:solidFill>
                <a:schemeClr val="tx1"/>
              </a:solidFill>
              <a:latin typeface="Bebas" panose="020B0606020202050201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FF9126-7447-4785-8EB6-8F41DE666DD9}"/>
              </a:ext>
            </a:extLst>
          </p:cNvPr>
          <p:cNvSpPr/>
          <p:nvPr/>
        </p:nvSpPr>
        <p:spPr>
          <a:xfrm>
            <a:off x="15283" y="3133482"/>
            <a:ext cx="2435934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ko-KR" altLang="en-US" sz="24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자율주행</a:t>
            </a:r>
            <a:endParaRPr lang="en-US" altLang="ko-KR" sz="24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실시간 객체 탐지</a:t>
            </a:r>
            <a:endParaRPr lang="en-US" altLang="ko-KR" sz="24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algn="r"/>
            <a:endParaRPr lang="en-US" altLang="ko-KR" sz="24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algn="r"/>
            <a:r>
              <a:rPr lang="ko-KR" altLang="en-US" sz="2400" dirty="0">
                <a:solidFill>
                  <a:schemeClr val="tx1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통신</a:t>
            </a:r>
            <a:endParaRPr lang="en-US" altLang="ko-KR" sz="2400" dirty="0">
              <a:solidFill>
                <a:schemeClr val="tx1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grpSp>
        <p:nvGrpSpPr>
          <p:cNvPr id="44" name="그룹 1010">
            <a:extLst>
              <a:ext uri="{FF2B5EF4-FFF2-40B4-BE49-F238E27FC236}">
                <a16:creationId xmlns:a16="http://schemas.microsoft.com/office/drawing/2014/main" id="{23C583D9-36CD-47FB-9A46-2C3062FB7860}"/>
              </a:ext>
            </a:extLst>
          </p:cNvPr>
          <p:cNvGrpSpPr/>
          <p:nvPr/>
        </p:nvGrpSpPr>
        <p:grpSpPr>
          <a:xfrm>
            <a:off x="6878235" y="3535586"/>
            <a:ext cx="2796032" cy="2796032"/>
            <a:chOff x="12663110" y="2561905"/>
            <a:chExt cx="5161905" cy="5161905"/>
          </a:xfrm>
        </p:grpSpPr>
        <p:grpSp>
          <p:nvGrpSpPr>
            <p:cNvPr id="45" name="그룹 1011">
              <a:extLst>
                <a:ext uri="{FF2B5EF4-FFF2-40B4-BE49-F238E27FC236}">
                  <a16:creationId xmlns:a16="http://schemas.microsoft.com/office/drawing/2014/main" id="{D069C782-1E2F-4C5A-A11C-36E2F8C18803}"/>
                </a:ext>
              </a:extLst>
            </p:cNvPr>
            <p:cNvGrpSpPr/>
            <p:nvPr/>
          </p:nvGrpSpPr>
          <p:grpSpPr>
            <a:xfrm>
              <a:off x="12663110" y="2561905"/>
              <a:ext cx="5161905" cy="5161905"/>
              <a:chOff x="12663110" y="2561905"/>
              <a:chExt cx="5161905" cy="5161905"/>
            </a:xfrm>
          </p:grpSpPr>
          <p:pic>
            <p:nvPicPr>
              <p:cNvPr id="48" name="Object 32">
                <a:extLst>
                  <a:ext uri="{FF2B5EF4-FFF2-40B4-BE49-F238E27FC236}">
                    <a16:creationId xmlns:a16="http://schemas.microsoft.com/office/drawing/2014/main" id="{D59D305B-7A16-4E09-B352-631CB38E9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63110" y="2561905"/>
                <a:ext cx="5161905" cy="5161905"/>
              </a:xfrm>
              <a:prstGeom prst="rect">
                <a:avLst/>
              </a:prstGeom>
            </p:spPr>
          </p:pic>
        </p:grpSp>
        <p:grpSp>
          <p:nvGrpSpPr>
            <p:cNvPr id="46" name="그룹 1012">
              <a:extLst>
                <a:ext uri="{FF2B5EF4-FFF2-40B4-BE49-F238E27FC236}">
                  <a16:creationId xmlns:a16="http://schemas.microsoft.com/office/drawing/2014/main" id="{1C813587-E335-4F7B-919D-2784008CE5F0}"/>
                </a:ext>
              </a:extLst>
            </p:cNvPr>
            <p:cNvGrpSpPr/>
            <p:nvPr/>
          </p:nvGrpSpPr>
          <p:grpSpPr>
            <a:xfrm>
              <a:off x="12905172" y="2819355"/>
              <a:ext cx="4677780" cy="4647005"/>
              <a:chOff x="12905172" y="2819355"/>
              <a:chExt cx="4677780" cy="4647005"/>
            </a:xfrm>
          </p:grpSpPr>
          <p:pic>
            <p:nvPicPr>
              <p:cNvPr id="47" name="Object 35">
                <a:extLst>
                  <a:ext uri="{FF2B5EF4-FFF2-40B4-BE49-F238E27FC236}">
                    <a16:creationId xmlns:a16="http://schemas.microsoft.com/office/drawing/2014/main" id="{930BC7D5-D001-4049-8829-E201035FB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12905172" y="2819355"/>
                <a:ext cx="4677780" cy="4647005"/>
              </a:xfrm>
              <a:prstGeom prst="rect">
                <a:avLst/>
              </a:prstGeom>
            </p:spPr>
          </p:pic>
        </p:grpSp>
      </p:grpSp>
      <p:grpSp>
        <p:nvGrpSpPr>
          <p:cNvPr id="42" name="그룹 1007">
            <a:extLst>
              <a:ext uri="{FF2B5EF4-FFF2-40B4-BE49-F238E27FC236}">
                <a16:creationId xmlns:a16="http://schemas.microsoft.com/office/drawing/2014/main" id="{CD4EEE60-FA28-4115-9B97-6DF318DDA849}"/>
              </a:ext>
            </a:extLst>
          </p:cNvPr>
          <p:cNvGrpSpPr/>
          <p:nvPr/>
        </p:nvGrpSpPr>
        <p:grpSpPr>
          <a:xfrm>
            <a:off x="4980045" y="3566663"/>
            <a:ext cx="2601418" cy="2618645"/>
            <a:chOff x="9158758" y="2619277"/>
            <a:chExt cx="4802617" cy="4834421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A76E95CD-E8EE-4A8B-AAFA-F92A25E2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158758" y="2619277"/>
              <a:ext cx="4802617" cy="4834421"/>
            </a:xfrm>
            <a:prstGeom prst="rect">
              <a:avLst/>
            </a:prstGeom>
          </p:spPr>
        </p:pic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614506-B776-489F-88AB-0C812D1B57CB}"/>
              </a:ext>
            </a:extLst>
          </p:cNvPr>
          <p:cNvSpPr/>
          <p:nvPr/>
        </p:nvSpPr>
        <p:spPr>
          <a:xfrm>
            <a:off x="2669183" y="3133482"/>
            <a:ext cx="2214485" cy="1952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Slam &amp; Navigation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Yolo</a:t>
            </a:r>
          </a:p>
          <a:p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  <a:p>
            <a:r>
              <a:rPr lang="en-US" altLang="ko-KR" sz="2400" dirty="0" err="1">
                <a:solidFill>
                  <a:schemeClr val="tx1"/>
                </a:solidFill>
                <a:latin typeface="Bebas" panose="020B0606020202050201" pitchFamily="34" charset="0"/>
                <a:ea typeface="THE명품고딕R" panose="02020603020101020101" pitchFamily="18" charset="-127"/>
              </a:rPr>
              <a:t>ros</a:t>
            </a:r>
            <a:endParaRPr lang="en-US" altLang="ko-KR" sz="2400" dirty="0">
              <a:solidFill>
                <a:schemeClr val="tx1"/>
              </a:solidFill>
              <a:latin typeface="Bebas" panose="020B0606020202050201" pitchFamily="34" charset="0"/>
              <a:ea typeface="THE명품고딕R" panose="02020603020101020101" pitchFamily="18" charset="-127"/>
            </a:endParaRPr>
          </a:p>
        </p:txBody>
      </p:sp>
      <p:grpSp>
        <p:nvGrpSpPr>
          <p:cNvPr id="50" name="그룹 1001">
            <a:extLst>
              <a:ext uri="{FF2B5EF4-FFF2-40B4-BE49-F238E27FC236}">
                <a16:creationId xmlns:a16="http://schemas.microsoft.com/office/drawing/2014/main" id="{007F0055-E0F6-4D8F-AEEE-EEA56CD7B225}"/>
              </a:ext>
            </a:extLst>
          </p:cNvPr>
          <p:cNvGrpSpPr/>
          <p:nvPr/>
        </p:nvGrpSpPr>
        <p:grpSpPr>
          <a:xfrm rot="5400000">
            <a:off x="1544256" y="4065590"/>
            <a:ext cx="1953931" cy="87445"/>
            <a:chOff x="1600000" y="2101909"/>
            <a:chExt cx="6390476" cy="259995"/>
          </a:xfrm>
        </p:grpSpPr>
        <p:pic>
          <p:nvPicPr>
            <p:cNvPr id="51" name="Object 4">
              <a:extLst>
                <a:ext uri="{FF2B5EF4-FFF2-40B4-BE49-F238E27FC236}">
                  <a16:creationId xmlns:a16="http://schemas.microsoft.com/office/drawing/2014/main" id="{AF6AC08D-CAFC-45DD-98B0-842AA259B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318747C7-6B3D-4CDE-A14F-331C8CFC6BC7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53" name="그룹 1005">
              <a:extLst>
                <a:ext uri="{FF2B5EF4-FFF2-40B4-BE49-F238E27FC236}">
                  <a16:creationId xmlns:a16="http://schemas.microsoft.com/office/drawing/2014/main" id="{584C3447-D832-4FBA-B04A-1D142F26BEE9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56" name="Object 15">
                <a:extLst>
                  <a:ext uri="{FF2B5EF4-FFF2-40B4-BE49-F238E27FC236}">
                    <a16:creationId xmlns:a16="http://schemas.microsoft.com/office/drawing/2014/main" id="{F8766580-5126-4DC7-9C7F-857E418EC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54" name="그룹 1006">
              <a:extLst>
                <a:ext uri="{FF2B5EF4-FFF2-40B4-BE49-F238E27FC236}">
                  <a16:creationId xmlns:a16="http://schemas.microsoft.com/office/drawing/2014/main" id="{DC2C704B-4345-4274-BD46-5B6FAC10F7B8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55" name="Object 18">
                <a:extLst>
                  <a:ext uri="{FF2B5EF4-FFF2-40B4-BE49-F238E27FC236}">
                    <a16:creationId xmlns:a16="http://schemas.microsoft.com/office/drawing/2014/main" id="{2F8AD551-0715-4B3F-9BD4-12FB1DDD4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57" name="Object 21">
            <a:extLst>
              <a:ext uri="{FF2B5EF4-FFF2-40B4-BE49-F238E27FC236}">
                <a16:creationId xmlns:a16="http://schemas.microsoft.com/office/drawing/2014/main" id="{9335C4AD-9E75-4984-91ED-E7FB30E2FC66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9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74603" y="368300"/>
            <a:ext cx="2931397" cy="6121400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0721B-7DFC-4703-BC13-BEBAB564F42B}"/>
              </a:ext>
            </a:extLst>
          </p:cNvPr>
          <p:cNvSpPr/>
          <p:nvPr/>
        </p:nvSpPr>
        <p:spPr>
          <a:xfrm>
            <a:off x="1209568" y="356649"/>
            <a:ext cx="3429108" cy="672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300" dirty="0">
                <a:solidFill>
                  <a:schemeClr val="tx1"/>
                </a:solidFill>
                <a:latin typeface="Bebas" panose="020B0606020202050201" pitchFamily="34" charset="0"/>
              </a:rPr>
              <a:t>Autonomous driving?</a:t>
            </a:r>
          </a:p>
        </p:txBody>
      </p:sp>
      <p:grpSp>
        <p:nvGrpSpPr>
          <p:cNvPr id="23" name="그룹 1018">
            <a:extLst>
              <a:ext uri="{FF2B5EF4-FFF2-40B4-BE49-F238E27FC236}">
                <a16:creationId xmlns:a16="http://schemas.microsoft.com/office/drawing/2014/main" id="{91B0FFC8-6F12-408E-84ED-ABF104A9F4C2}"/>
              </a:ext>
            </a:extLst>
          </p:cNvPr>
          <p:cNvGrpSpPr/>
          <p:nvPr/>
        </p:nvGrpSpPr>
        <p:grpSpPr>
          <a:xfrm>
            <a:off x="4605362" y="746454"/>
            <a:ext cx="4860000" cy="140831"/>
            <a:chOff x="5301807" y="1653048"/>
            <a:chExt cx="7847619" cy="259995"/>
          </a:xfrm>
        </p:grpSpPr>
        <p:pic>
          <p:nvPicPr>
            <p:cNvPr id="25" name="Object 51">
              <a:extLst>
                <a:ext uri="{FF2B5EF4-FFF2-40B4-BE49-F238E27FC236}">
                  <a16:creationId xmlns:a16="http://schemas.microsoft.com/office/drawing/2014/main" id="{DE34342E-4BA7-4103-815A-28F95D47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807" y="1653048"/>
              <a:ext cx="7847619" cy="259995"/>
            </a:xfrm>
            <a:prstGeom prst="rect">
              <a:avLst/>
            </a:prstGeom>
          </p:spPr>
        </p:pic>
      </p:grp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6D16D83C-3497-4726-97C3-5AECA93B8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426147"/>
              </p:ext>
            </p:extLst>
          </p:nvPr>
        </p:nvGraphicFramePr>
        <p:xfrm>
          <a:off x="452437" y="1581368"/>
          <a:ext cx="9001125" cy="370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비트맵 이미지" r:id="rId6" imgW="11210760" imgH="4619520" progId="Paint.Picture">
                  <p:embed/>
                </p:oleObj>
              </mc:Choice>
              <mc:Fallback>
                <p:oleObj name="비트맵 이미지" r:id="rId6" imgW="11210760" imgH="4619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2437" y="1581368"/>
                        <a:ext cx="9001125" cy="370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B26DCB37-9EEC-404F-A3CD-02F00CCB6671}"/>
              </a:ext>
            </a:extLst>
          </p:cNvPr>
          <p:cNvGrpSpPr/>
          <p:nvPr/>
        </p:nvGrpSpPr>
        <p:grpSpPr>
          <a:xfrm>
            <a:off x="1355892" y="851027"/>
            <a:ext cx="8387396" cy="159237"/>
            <a:chOff x="2503184" y="384165"/>
            <a:chExt cx="15484423" cy="293976"/>
          </a:xfrm>
        </p:grpSpPr>
        <p:grpSp>
          <p:nvGrpSpPr>
            <p:cNvPr id="28" name="그룹 1005">
              <a:extLst>
                <a:ext uri="{FF2B5EF4-FFF2-40B4-BE49-F238E27FC236}">
                  <a16:creationId xmlns:a16="http://schemas.microsoft.com/office/drawing/2014/main" id="{A96ECB91-E816-4C7C-B527-C0916650CF12}"/>
                </a:ext>
              </a:extLst>
            </p:cNvPr>
            <p:cNvGrpSpPr/>
            <p:nvPr/>
          </p:nvGrpSpPr>
          <p:grpSpPr>
            <a:xfrm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0420D77D-C46F-40D9-91D7-69895F7F7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0B038D39-04F8-45CD-9393-5BF9216A3CAA}"/>
                </a:ext>
              </a:extLst>
            </p:cNvPr>
            <p:cNvGrpSpPr/>
            <p:nvPr/>
          </p:nvGrpSpPr>
          <p:grpSpPr>
            <a:xfrm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30" name="Object 18">
                <a:extLst>
                  <a:ext uri="{FF2B5EF4-FFF2-40B4-BE49-F238E27FC236}">
                    <a16:creationId xmlns:a16="http://schemas.microsoft.com/office/drawing/2014/main" id="{E0B88C84-2A4D-45B9-AE49-BC5EA4DFE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32" name="Object 21">
            <a:extLst>
              <a:ext uri="{FF2B5EF4-FFF2-40B4-BE49-F238E27FC236}">
                <a16:creationId xmlns:a16="http://schemas.microsoft.com/office/drawing/2014/main" id="{FB8DEC71-B490-4D7B-BF2E-CD353DD7A7B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73" y="836583"/>
            <a:ext cx="756677" cy="1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4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</TotalTime>
  <Words>1414</Words>
  <Application>Microsoft Office PowerPoint</Application>
  <PresentationFormat>A4 용지(210x297mm)</PresentationFormat>
  <Paragraphs>313</Paragraphs>
  <Slides>33</Slides>
  <Notes>30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NanumGothic</vt:lpstr>
      <vt:lpstr>Calibri</vt:lpstr>
      <vt:lpstr>THE명품고딕R</vt:lpstr>
      <vt:lpstr>Arial</vt:lpstr>
      <vt:lpstr>Bebas</vt:lpstr>
      <vt:lpstr>Calibri Light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이은창</dc:creator>
  <cp:lastModifiedBy>Han Jeong Tak</cp:lastModifiedBy>
  <cp:revision>64</cp:revision>
  <dcterms:created xsi:type="dcterms:W3CDTF">2021-10-01T05:11:18Z</dcterms:created>
  <dcterms:modified xsi:type="dcterms:W3CDTF">2021-10-17T00:09:11Z</dcterms:modified>
</cp:coreProperties>
</file>